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56" r:id="rId2"/>
    <p:sldId id="317" r:id="rId3"/>
    <p:sldId id="313" r:id="rId4"/>
    <p:sldId id="314" r:id="rId5"/>
    <p:sldId id="315" r:id="rId6"/>
    <p:sldId id="316" r:id="rId7"/>
    <p:sldId id="274" r:id="rId8"/>
    <p:sldId id="277" r:id="rId9"/>
    <p:sldId id="264" r:id="rId10"/>
    <p:sldId id="325" r:id="rId11"/>
    <p:sldId id="265" r:id="rId12"/>
    <p:sldId id="319" r:id="rId13"/>
    <p:sldId id="312" r:id="rId14"/>
    <p:sldId id="266" r:id="rId15"/>
    <p:sldId id="267" r:id="rId16"/>
    <p:sldId id="292" r:id="rId17"/>
    <p:sldId id="278" r:id="rId18"/>
    <p:sldId id="311" r:id="rId19"/>
    <p:sldId id="318" r:id="rId20"/>
    <p:sldId id="268" r:id="rId21"/>
    <p:sldId id="283" r:id="rId22"/>
    <p:sldId id="284" r:id="rId23"/>
    <p:sldId id="289" r:id="rId24"/>
    <p:sldId id="282" r:id="rId25"/>
    <p:sldId id="269" r:id="rId26"/>
    <p:sldId id="273" r:id="rId27"/>
    <p:sldId id="326" r:id="rId28"/>
    <p:sldId id="260" r:id="rId29"/>
    <p:sldId id="321" r:id="rId30"/>
    <p:sldId id="279" r:id="rId31"/>
    <p:sldId id="270" r:id="rId32"/>
    <p:sldId id="272" r:id="rId33"/>
    <p:sldId id="310" r:id="rId34"/>
    <p:sldId id="309" r:id="rId35"/>
    <p:sldId id="280" r:id="rId36"/>
    <p:sldId id="281" r:id="rId37"/>
    <p:sldId id="261" r:id="rId38"/>
    <p:sldId id="275" r:id="rId39"/>
    <p:sldId id="276" r:id="rId40"/>
    <p:sldId id="320" r:id="rId41"/>
    <p:sldId id="299" r:id="rId42"/>
    <p:sldId id="290" r:id="rId43"/>
    <p:sldId id="298" r:id="rId44"/>
    <p:sldId id="302" r:id="rId45"/>
    <p:sldId id="303" r:id="rId46"/>
    <p:sldId id="295" r:id="rId47"/>
    <p:sldId id="301" r:id="rId48"/>
    <p:sldId id="323" r:id="rId49"/>
    <p:sldId id="324" r:id="rId50"/>
    <p:sldId id="300" r:id="rId51"/>
    <p:sldId id="296" r:id="rId52"/>
    <p:sldId id="304" r:id="rId53"/>
    <p:sldId id="297" r:id="rId54"/>
    <p:sldId id="285" r:id="rId55"/>
    <p:sldId id="287" r:id="rId56"/>
    <p:sldId id="291" r:id="rId57"/>
    <p:sldId id="288" r:id="rId58"/>
    <p:sldId id="286" r:id="rId59"/>
    <p:sldId id="293" r:id="rId60"/>
    <p:sldId id="305" r:id="rId61"/>
    <p:sldId id="294" r:id="rId62"/>
    <p:sldId id="306" r:id="rId63"/>
    <p:sldId id="307" r:id="rId64"/>
    <p:sldId id="308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244CB6-36F0-4B71-9A5C-231C6913AD16}">
          <p14:sldIdLst>
            <p14:sldId id="256"/>
            <p14:sldId id="317"/>
          </p14:sldIdLst>
        </p14:section>
        <p14:section name="三极管身世之谜" id="{955E15B8-1D93-46A7-85C3-3DB8D1FE14D5}">
          <p14:sldIdLst>
            <p14:sldId id="313"/>
            <p14:sldId id="314"/>
          </p14:sldIdLst>
        </p14:section>
        <p14:section name="USB电流之谜" id="{91F5D22C-3F4A-4C78-9AAC-56E44DE192B1}">
          <p14:sldIdLst>
            <p14:sldId id="315"/>
            <p14:sldId id="316"/>
          </p14:sldIdLst>
        </p14:section>
        <p14:section name="快捷键技巧" id="{2B619A68-AA39-45E4-8D59-5332E2087574}">
          <p14:sldIdLst>
            <p14:sldId id="274"/>
          </p14:sldIdLst>
        </p14:section>
        <p14:section name="界面介绍" id="{0CF3BDD2-3B24-45EB-A563-FC9EB7223D46}">
          <p14:sldIdLst>
            <p14:sldId id="277"/>
          </p14:sldIdLst>
        </p14:section>
        <p14:section name="    元件原理图" id="{3D0860AE-92F7-4749-8FC4-C2A739919F6A}">
          <p14:sldIdLst>
            <p14:sldId id="264"/>
            <p14:sldId id="325"/>
            <p14:sldId id="265"/>
            <p14:sldId id="319"/>
            <p14:sldId id="312"/>
          </p14:sldIdLst>
        </p14:section>
        <p14:section name="元件PCB图" id="{38F9C5E6-E90A-4B5D-9C51-CC48BC356C54}">
          <p14:sldIdLst>
            <p14:sldId id="266"/>
            <p14:sldId id="267"/>
            <p14:sldId id="292"/>
          </p14:sldIdLst>
        </p14:section>
        <p14:section name="    元件PCB管理" id="{79713F8E-C9FE-444F-9C6B-B32101D28B70}">
          <p14:sldIdLst>
            <p14:sldId id="278"/>
            <p14:sldId id="311"/>
          </p14:sldIdLst>
        </p14:section>
        <p14:section name="    新元件库的导入" id="{EC459602-1CD8-4C38-8C6A-55E7B7B0DEB8}">
          <p14:sldIdLst>
            <p14:sldId id="318"/>
          </p14:sldIdLst>
        </p14:section>
        <p14:section name="原理图" id="{BB2148D5-3681-41C1-AEDA-C77A16680FCD}">
          <p14:sldIdLst>
            <p14:sldId id="268"/>
            <p14:sldId id="283"/>
            <p14:sldId id="284"/>
            <p14:sldId id="289"/>
            <p14:sldId id="282"/>
          </p14:sldIdLst>
        </p14:section>
        <p14:section name="PCB布线" id="{E05ACB8E-5394-4FC0-BA06-0E0C71DB0911}">
          <p14:sldIdLst>
            <p14:sldId id="269"/>
            <p14:sldId id="273"/>
            <p14:sldId id="326"/>
          </p14:sldIdLst>
        </p14:section>
        <p14:section name="    自动布线" id="{FF6B8A6D-BED6-4DC6-83E7-F5C97DFE8C3C}">
          <p14:sldIdLst/>
        </p14:section>
        <p14:section name="    手动布线" id="{CA3184EE-9A9A-42F7-9343-C48123C76B3A}">
          <p14:sldIdLst>
            <p14:sldId id="260"/>
            <p14:sldId id="321"/>
            <p14:sldId id="279"/>
            <p14:sldId id="270"/>
            <p14:sldId id="272"/>
            <p14:sldId id="310"/>
            <p14:sldId id="309"/>
            <p14:sldId id="280"/>
            <p14:sldId id="281"/>
          </p14:sldIdLst>
        </p14:section>
        <p14:section name="    多层板布线" id="{BB10C7E6-C852-44B1-A52C-06C484E8986B}">
          <p14:sldIdLst>
            <p14:sldId id="261"/>
            <p14:sldId id="275"/>
            <p14:sldId id="276"/>
            <p14:sldId id="320"/>
          </p14:sldIdLst>
        </p14:section>
        <p14:section name="    拼版" id="{400592F4-DD08-4D3A-926F-3329A17D518C}">
          <p14:sldIdLst>
            <p14:sldId id="299"/>
          </p14:sldIdLst>
        </p14:section>
        <p14:section name="        方法一" id="{674B473D-F5EC-42AD-805D-E2F20AA7A90F}">
          <p14:sldIdLst>
            <p14:sldId id="290"/>
            <p14:sldId id="298"/>
            <p14:sldId id="302"/>
            <p14:sldId id="303"/>
          </p14:sldIdLst>
        </p14:section>
        <p14:section name="        方法二" id="{53412161-C3E4-406E-9468-BC06E340FAC8}">
          <p14:sldIdLst>
            <p14:sldId id="295"/>
            <p14:sldId id="301"/>
          </p14:sldIdLst>
        </p14:section>
        <p14:section name="可移植的元件库" id="{75CCF87F-4EC1-45F6-95C5-97AE011B5089}">
          <p14:sldIdLst>
            <p14:sldId id="323"/>
            <p14:sldId id="324"/>
          </p14:sldIdLst>
        </p14:section>
        <p14:section name="AD如何生成Gerber加工文件" id="{BCA18E68-3DF7-4E27-B605-B45CBFB8E755}">
          <p14:sldIdLst>
            <p14:sldId id="300"/>
            <p14:sldId id="296"/>
            <p14:sldId id="304"/>
            <p14:sldId id="297"/>
          </p14:sldIdLst>
        </p14:section>
        <p14:section name="查未连接的NET" id="{46E5FEB8-FD60-40D2-8DF7-7568AE1B8AE2}">
          <p14:sldIdLst>
            <p14:sldId id="285"/>
            <p14:sldId id="287"/>
            <p14:sldId id="291"/>
            <p14:sldId id="288"/>
            <p14:sldId id="286"/>
          </p14:sldIdLst>
        </p14:section>
        <p14:section name="多原理图多PCB的工程管理" id="{55156201-FA01-4191-96EA-5E27C8FED07A}">
          <p14:sldIdLst>
            <p14:sldId id="293"/>
            <p14:sldId id="305"/>
            <p14:sldId id="29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377" autoAdjust="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191A9-7A25-4AD9-8415-5919AEC7CB72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D045-D221-413E-AB4C-060BD74F6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按照自己的需求放置好拼板文件，如下图所示，这里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重点重点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讲解一下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割部分的处理，经过本人多次开板的经验，非常建议大家把板与板之间的距离设置为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0.6mm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割线的线宽建议设置为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这样子切出来的板子就非常合适，不会切到铜皮，同时板子边缘也不会多出来一截。</a:t>
            </a:r>
            <a:endParaRPr lang="zh-CN" altLang="en-US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阵列板上画出我们需要的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Cutter Tool Layer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FabNotes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走线，这些走线时我们要让加工板厂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图纸处理的人员明白我们具体的需求和意图。但具体要走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槽，以我们与板厂工程师的沟通和交流为准。此处只是示意图。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996-7BE8-4E9F-A2BC-1642B3F3A25B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://www.usb.org/hom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epei.com/pcbonline.html?BoardHeight=6.5&amp;BoardWidth=5.5&amp;num=5&amp;countNumer=5&amp;txtSelNum=&amp;BoardLayers=2&amp;BoardThickness=1.6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hyperlink" Target="https://www.baidu.com/s?wd=DRC&amp;tn=SE_PcZhidaonwhc_ngpagmjz&amp;rsv_dl=gh_pc_zhidao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PCB&amp;tn=SE_PcZhidaonwhc_ngpagmjz&amp;rsv_dl=gh_pc_zhidao" TargetMode="External"/><Relationship Id="rId2" Type="http://schemas.openxmlformats.org/officeDocument/2006/relationships/hyperlink" Target="https://zhidao.baidu.com/question/646588650288523125.html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hyperlink" Target="https://blog.csdn.net/aixin2012/article/details/53967193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Altium Designer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超大元件原理图的绘制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2563" y="854110"/>
            <a:ext cx="926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对于有上百个引脚的芯片，我们不可能一个个的手动去布置。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我们可以用</a:t>
            </a:r>
            <a:r>
              <a:rPr lang="en-US" altLang="zh-CN" dirty="0"/>
              <a:t>excel</a:t>
            </a:r>
            <a:r>
              <a:rPr lang="zh-CN" altLang="en-US" dirty="0"/>
              <a:t>软件等，帮我们快速的建立芯片的各个引脚的位置表格，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然后进入</a:t>
            </a:r>
            <a:r>
              <a:rPr lang="en-US" altLang="zh-CN" dirty="0"/>
              <a:t>SCHLIB List </a:t>
            </a:r>
            <a:r>
              <a:rPr lang="zh-CN" altLang="en-US" dirty="0"/>
              <a:t>，智能栅格粘贴，然后将表格复制过去就可以了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‘</a:t>
            </a:r>
            <a:endParaRPr lang="en-US" altLang="zh-CN" dirty="0"/>
          </a:p>
          <a:p>
            <a:r>
              <a:rPr lang="zh-CN" altLang="en-US" dirty="0"/>
              <a:t>同样的</a:t>
            </a:r>
            <a:r>
              <a:rPr lang="en-US" altLang="zh-CN" dirty="0"/>
              <a:t>PCBLIB List </a:t>
            </a:r>
            <a:r>
              <a:rPr lang="zh-CN" altLang="en-US" dirty="0"/>
              <a:t>也能绘制超大的元件</a:t>
            </a:r>
            <a:r>
              <a:rPr lang="en-US" altLang="zh-CN" dirty="0"/>
              <a:t>PCB</a:t>
            </a:r>
            <a:r>
              <a:rPr lang="zh-CN" altLang="en-US" dirty="0"/>
              <a:t>封装’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98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roperties &#10;Default Designator &#10;Default Comment &#10;Description &#10;Type &#10;Library Link &#10;Symbol Reference &#10;Graphical &#10;Mode &#10;Standard &#10;74HC1381 &#10;Normal &#10;Y] Visible &#10;Y] Visible &#10;Part 1/1 &#10;Y] Lock Pins &#10;Parameters &#10;Visible &#10;Name &#10;Locked &#10;Locked &#10;Value &#10;Type &#10;SCH Library &#10;Description &#10;Components &#10;Compon.. &#10;Place &#10;pins &#10;-41 &#10;Add &#10;Model &#10;Add &#10;Name &#10;2 &#10;3 &#10;Type &#10;Passive &#10;Passive &#10;Passive &#10;Edit &#10;Edit &#10;Show All Pins On Sheet (Even if Hidden) &#10;Local Color! &#10;Description &#10;Typ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" y="938644"/>
            <a:ext cx="11929009" cy="40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修改名称和注释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37963" y="2853732"/>
            <a:ext cx="3981861" cy="622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963" y="2100105"/>
            <a:ext cx="3981861" cy="3617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0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29" t="13149" r="17381" b="13539"/>
          <a:stretch/>
        </p:blipFill>
        <p:spPr>
          <a:xfrm>
            <a:off x="1225900" y="130629"/>
            <a:ext cx="9455498" cy="4986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4941" y="5436158"/>
            <a:ext cx="62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FF0000"/>
                </a:solidFill>
              </a:rPr>
              <a:t>一个元件原理图可以对应多个</a:t>
            </a:r>
            <a:r>
              <a:rPr lang="en-US" altLang="zh-CN" sz="2000" b="1" i="1" dirty="0">
                <a:solidFill>
                  <a:srgbClr val="FF0000"/>
                </a:solidFill>
              </a:rPr>
              <a:t>PCB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31429" y="3396343"/>
            <a:ext cx="1115367" cy="874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5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906" y="1496857"/>
            <a:ext cx="1030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同类型的只用一个原理图表示，比如一般电阻，用一个原理图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zh-CN" altLang="en-US" sz="2000" b="1" dirty="0">
                <a:solidFill>
                  <a:srgbClr val="FF0000"/>
                </a:solidFill>
              </a:rPr>
              <a:t>表示；头字母用于表示大类，如 滑动变阻器，</a:t>
            </a:r>
            <a:r>
              <a:rPr lang="en-US" altLang="zh-CN" sz="2000" b="1" dirty="0">
                <a:solidFill>
                  <a:srgbClr val="FF0000"/>
                </a:solidFill>
              </a:rPr>
              <a:t>R-change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再举个例子，一般电容，用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表示，极性电容用</a:t>
            </a:r>
            <a:r>
              <a:rPr lang="en-US" altLang="zh-CN" sz="2000" b="1" dirty="0">
                <a:solidFill>
                  <a:srgbClr val="FF0000"/>
                </a:solidFill>
              </a:rPr>
              <a:t>C-charge</a:t>
            </a:r>
            <a:r>
              <a:rPr lang="zh-CN" altLang="en-US" sz="2000" b="1" dirty="0">
                <a:solidFill>
                  <a:srgbClr val="FF0000"/>
                </a:solidFill>
              </a:rPr>
              <a:t>，可变电容，</a:t>
            </a:r>
            <a:r>
              <a:rPr lang="en-US" altLang="zh-CN" sz="2000" b="1" dirty="0">
                <a:solidFill>
                  <a:srgbClr val="FF0000"/>
                </a:solidFill>
              </a:rPr>
              <a:t>C-change</a:t>
            </a: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原理图要比</a:t>
            </a:r>
            <a:r>
              <a:rPr lang="en-US" altLang="zh-CN" sz="2000" b="1" dirty="0">
                <a:solidFill>
                  <a:srgbClr val="FF0000"/>
                </a:solidFill>
              </a:rPr>
              <a:t>PCB</a:t>
            </a:r>
            <a:r>
              <a:rPr lang="zh-CN" altLang="en-US" sz="2000" b="1" dirty="0">
                <a:solidFill>
                  <a:srgbClr val="FF0000"/>
                </a:solidFill>
              </a:rPr>
              <a:t>分的更加细，主要针对芯片的功能，相同功能的用同一个字幕开头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电容开头字母是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，放大器用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，电源类用</a:t>
            </a:r>
            <a:r>
              <a:rPr lang="en-US" altLang="zh-CN" sz="2000" b="1" dirty="0">
                <a:solidFill>
                  <a:srgbClr val="FF0000"/>
                </a:solidFill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</a:rPr>
              <a:t>，模拟、数字开关用</a:t>
            </a:r>
            <a:r>
              <a:rPr lang="en-US" altLang="zh-CN" sz="2000" b="1" dirty="0">
                <a:solidFill>
                  <a:srgbClr val="FF0000"/>
                </a:solidFill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LED</a:t>
            </a:r>
            <a:r>
              <a:rPr lang="zh-CN" altLang="en-US" sz="2000" b="1" dirty="0">
                <a:solidFill>
                  <a:srgbClr val="FF0000"/>
                </a:solidFill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</a:rPr>
              <a:t>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906" y="3873261"/>
            <a:ext cx="1030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注意，不要随意改动之前的原理图库，因为这会涉及到之前设计的板子，所以在整理库的时候，需要新建同名称的元件，</a:t>
            </a:r>
            <a:r>
              <a:rPr lang="zh-CN" altLang="en-US" b="1" dirty="0">
                <a:solidFill>
                  <a:srgbClr val="FF0000"/>
                </a:solidFill>
              </a:rPr>
              <a:t>但是要添加上时间</a:t>
            </a:r>
            <a:r>
              <a:rPr lang="zh-CN" altLang="en-US" dirty="0"/>
              <a:t>，再大规模修改，这样就不会影响之前的东西，方便之前的</a:t>
            </a:r>
            <a:r>
              <a:rPr lang="en-US" altLang="zh-CN" dirty="0"/>
              <a:t>PCB</a:t>
            </a:r>
            <a:r>
              <a:rPr lang="zh-CN" altLang="en-US" dirty="0"/>
              <a:t>的查错</a:t>
            </a:r>
            <a:endParaRPr lang="en-US" altLang="zh-CN" dirty="0"/>
          </a:p>
          <a:p>
            <a:r>
              <a:rPr lang="zh-CN" altLang="en-US" dirty="0"/>
              <a:t>注意绝对不要复制一份库，库太多容易搞错，在</a:t>
            </a:r>
            <a:r>
              <a:rPr lang="en-US" altLang="zh-CN" dirty="0" err="1"/>
              <a:t>github</a:t>
            </a:r>
            <a:r>
              <a:rPr lang="zh-CN" altLang="en-US" dirty="0"/>
              <a:t>上维护一份</a:t>
            </a:r>
            <a:r>
              <a:rPr lang="en-US" altLang="zh-CN" dirty="0" err="1"/>
              <a:t>github</a:t>
            </a:r>
            <a:r>
              <a:rPr lang="zh-CN" altLang="en-US" dirty="0"/>
              <a:t>是最好的。</a:t>
            </a:r>
          </a:p>
        </p:txBody>
      </p:sp>
      <p:sp>
        <p:nvSpPr>
          <p:cNvPr id="2" name="矩形 1"/>
          <p:cNvSpPr/>
          <p:nvPr/>
        </p:nvSpPr>
        <p:spPr>
          <a:xfrm>
            <a:off x="171858" y="239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原理图的管理方法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29602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XP &#10;Projects &#10;File &#10;Edit &#10;View &#10;Project &#10;Place &#10;Workspace &#10;Project &#10;1001s Reports Window Help &#10;New Blank Component &#10;Component Wizard... &#10;Grid Manager &#10;*PCB c * &#10;Guide Manager &#10;datasheet &#10;Remove Component &#10;Workspace 1 .DsnWrk &#10;O &#10;Structure &#10;ree Documents &#10;Source Documents &#10;mySch.SchLib k &#10;myPCB. PcbLib &#10;Component Properties... &#10;Next Component &#10;Prey Component &#10;Eirst Component &#10;Last Component &#10;Manage 3D Bodies for Library... &#10;Alt+Right &#10;Alt+Left &#10;Manage 3D Bodies for Current Component... &#10;3D Body Placement &#10;Convert &#10;Update PCB With Current Footprint &#10;Update PCB With All Footprints &#10;Library Splitter Wizard... &#10;SVN Database Library Maker... &#10;Place Component... &#10;Layer Stack Manager... &#10;Layers &amp; Colors... &#10;Manage Layer Sets &#10;Library Options... &#10;Preference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5" y="583693"/>
            <a:ext cx="4153079" cy="43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3765" y="172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方法一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155925"/>
            <a:ext cx="549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方法二，自己通过坐标量出距离，可以美观，方便绘制</a:t>
            </a:r>
            <a:r>
              <a:rPr lang="en-US" altLang="zh-CN">
                <a:ea typeface="华文仿宋" panose="02010600040101010101" pitchFamily="2" charset="-122"/>
              </a:rPr>
              <a:t>PCB</a:t>
            </a:r>
            <a:endParaRPr lang="zh-CN" altLang="zh-CN">
              <a:ea typeface="华文仿宋" panose="02010600040101010101" pitchFamily="2" charset="-122"/>
            </a:endParaRPr>
          </a:p>
        </p:txBody>
      </p:sp>
      <p:pic>
        <p:nvPicPr>
          <p:cNvPr id="3076" name="Picture 4" descr="x: -95.000 dx•. -140.000 mil &#10;y: 55.000 dy: 90.000 mil &#10;Top Overlay &#10;Snap: 5mil Hotspot Snap: 8mil &#10;Y : 60miI &#10;Top Layer Bottom Layer Mechanical 1 &#10;Bottom Overlay Snap Mask Level Clear &#10;Top Overla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48" y="802256"/>
            <a:ext cx="4334933" cy="3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XP Eile Edit View Project Place 1001s &#10;Files &#10;Open a document &#10;mySch.SchLib &#10;Reports Window &#10;Help &#10;Component &#10;Library List &#10;Library Report... &#10;Component Rule Check... &#10;Measure Distance Ctrl+M &#10;Measure Primitiv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0" y="4736422"/>
            <a:ext cx="5511800" cy="18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ription &#10;Components &#10;Select all &#10;Update Schematic Sheets &#10;Model Manager &#10;Copy &#10;Cut &#10;Paste &#10;Ctrl+A &#10;Ctrl+C &#10;Ctrl+X &#10;Delete &#10;Passive &#10;Del &#10;3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267071"/>
            <a:ext cx="3648246" cy="30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l &#10;Mask &#10;Description &#10;Component &#10;Component_l &#10;i*PCB &#10;Model Manager &#10;Model &#10;Location &#10;Type &#10;DIP16 Footprint &#10;Add Footprint &#10;3D &#10;Footprint Model &#10;Name &#10;Description &#10;PCB Library &#10;Any &#10;O &#10;Library name &#10;O &#10;Library path &#10;PCB &#10;Model Name &#10;Footprint not found &#10;Browse... &#10;Pin Map.. &#10;Choose... &#10;SCH Library &#10;Components &#10;Compon. &#10;Rer &#10;Place &#10;pins &#10;-41 &#10;Name &#10;Libraries &#10;Mask &#10;Name &#10;DIP16 &#10;myPCB.PcbLib &#10;Browse Libraries &#10;3D &#10;Find... &#10;Library &#10;myPCB.PcbLib &#10;duplic myPCB.PcbLib &#10;PCBComponent_ 1 &#10;2 item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7" y="267071"/>
            <a:ext cx="6096224" cy="3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otprint Model &#10;Name &#10;Description &#10;PCB Model &#10;Model Name &#10;Footprint not found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08" y="4193033"/>
            <a:ext cx="6662186" cy="18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5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92505"/>
            <a:ext cx="3600073" cy="5195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001" y="567891"/>
            <a:ext cx="500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直接更新</a:t>
            </a:r>
            <a:r>
              <a:rPr lang="en-US" altLang="zh-CN" sz="2000" b="1"/>
              <a:t>PCB</a:t>
            </a:r>
            <a:r>
              <a:rPr lang="zh-CN" altLang="en-US" sz="2000" b="1"/>
              <a:t>元件封装到</a:t>
            </a:r>
            <a:r>
              <a:rPr lang="en-US" altLang="zh-CN" sz="2000" b="1"/>
              <a:t>PCBdoc</a:t>
            </a:r>
            <a:r>
              <a:rPr lang="zh-CN" altLang="en-US" sz="2000" b="1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23691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4" y="1160787"/>
            <a:ext cx="8290043" cy="5284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8083" y="263753"/>
            <a:ext cx="1030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PCB</a:t>
            </a:r>
            <a:r>
              <a:rPr lang="zh-CN" altLang="en-US" sz="2000" b="1">
                <a:solidFill>
                  <a:srgbClr val="FF0000"/>
                </a:solidFill>
              </a:rPr>
              <a:t>的管理方法，头字母用于分类。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比如电阻，开头字母都是</a:t>
            </a:r>
            <a:r>
              <a:rPr lang="en-US" altLang="zh-CN" sz="2000" b="1">
                <a:solidFill>
                  <a:srgbClr val="FF0000"/>
                </a:solidFill>
              </a:rPr>
              <a:t>R</a:t>
            </a:r>
            <a:r>
              <a:rPr lang="zh-CN" altLang="en-US" sz="2000" b="1">
                <a:solidFill>
                  <a:srgbClr val="FF0000"/>
                </a:solidFill>
              </a:rPr>
              <a:t>，电容开头字母是</a:t>
            </a:r>
            <a:r>
              <a:rPr lang="en-US" altLang="zh-CN" sz="2000" b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</a:rPr>
              <a:t>，芯片是</a:t>
            </a:r>
            <a:r>
              <a:rPr lang="en-US" altLang="zh-CN" sz="2000" b="1">
                <a:solidFill>
                  <a:srgbClr val="FF0000"/>
                </a:solidFill>
              </a:rPr>
              <a:t>U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LED</a:t>
            </a:r>
            <a:r>
              <a:rPr lang="zh-CN" altLang="en-US" sz="2000" b="1">
                <a:solidFill>
                  <a:srgbClr val="FF0000"/>
                </a:solidFill>
              </a:rPr>
              <a:t>是</a:t>
            </a:r>
            <a:r>
              <a:rPr lang="en-US" altLang="zh-CN" sz="2000" b="1">
                <a:solidFill>
                  <a:srgbClr val="FF0000"/>
                </a:solidFill>
              </a:rPr>
              <a:t>L</a:t>
            </a:r>
            <a:r>
              <a:rPr lang="zh-CN" altLang="en-US" sz="2000" b="1">
                <a:solidFill>
                  <a:srgbClr val="FF0000"/>
                </a:solidFill>
              </a:rPr>
              <a:t>，开关是</a:t>
            </a:r>
            <a:r>
              <a:rPr lang="en-US" altLang="zh-CN" sz="2000" b="1">
                <a:solidFill>
                  <a:srgbClr val="FF0000"/>
                </a:solidFill>
              </a:rPr>
              <a:t>K</a:t>
            </a:r>
            <a:r>
              <a:rPr lang="zh-CN" altLang="en-US" sz="2000" b="1">
                <a:solidFill>
                  <a:srgbClr val="FF0000"/>
                </a:solidFill>
              </a:rPr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4223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739" y="332542"/>
            <a:ext cx="10677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同类型封装分类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DIP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主要是根据</a:t>
            </a:r>
            <a:r>
              <a:rPr lang="zh-CN" altLang="en-US" sz="2400" b="1" dirty="0">
                <a:solidFill>
                  <a:schemeClr val="accent6"/>
                </a:solidFill>
              </a:rPr>
              <a:t>引脚间的宽度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孔的大小</a:t>
            </a:r>
            <a:r>
              <a:rPr lang="zh-CN" altLang="en-US" sz="2400" dirty="0"/>
              <a:t>，引脚间隔一般是100mil(2.54mm)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SOP贴片的封装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</a:t>
            </a:r>
            <a:r>
              <a:rPr lang="zh-CN" altLang="en-US" sz="2400" b="1" dirty="0">
                <a:solidFill>
                  <a:schemeClr val="accent6"/>
                </a:solidFill>
              </a:rPr>
              <a:t>焊盘最远距离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焊盘数量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焊盘宽度</a:t>
            </a:r>
            <a:r>
              <a:rPr lang="zh-CN" altLang="en-US" sz="2400" dirty="0"/>
              <a:t>，引脚间隔一般是50mil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80171" y="3361303"/>
            <a:ext cx="2174773" cy="704904"/>
            <a:chOff x="4213327" y="3805084"/>
            <a:chExt cx="2174773" cy="704904"/>
          </a:xfrm>
        </p:grpSpPr>
        <p:grpSp>
          <p:nvGrpSpPr>
            <p:cNvPr id="12" name="组合 11"/>
            <p:cNvGrpSpPr/>
            <p:nvPr/>
          </p:nvGrpSpPr>
          <p:grpSpPr>
            <a:xfrm>
              <a:off x="4213327" y="3805084"/>
              <a:ext cx="2174773" cy="551016"/>
              <a:chOff x="4213327" y="3805084"/>
              <a:chExt cx="2174773" cy="55101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13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737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3" idx="1"/>
              </p:cNvCxnSpPr>
              <p:nvPr/>
            </p:nvCxnSpPr>
            <p:spPr>
              <a:xfrm>
                <a:off x="4213327" y="3886917"/>
                <a:ext cx="0" cy="4691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" idx="3"/>
              </p:cNvCxnSpPr>
              <p:nvPr/>
            </p:nvCxnSpPr>
            <p:spPr>
              <a:xfrm>
                <a:off x="6388100" y="3886917"/>
                <a:ext cx="0" cy="424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213327" y="4216400"/>
                <a:ext cx="21747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705803" y="420221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焊盘最远距离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202" y="4725270"/>
            <a:ext cx="2174773" cy="801698"/>
            <a:chOff x="852060" y="5261719"/>
            <a:chExt cx="2174773" cy="801698"/>
          </a:xfrm>
        </p:grpSpPr>
        <p:grpSp>
          <p:nvGrpSpPr>
            <p:cNvPr id="15" name="组合 14"/>
            <p:cNvGrpSpPr/>
            <p:nvPr/>
          </p:nvGrpSpPr>
          <p:grpSpPr>
            <a:xfrm>
              <a:off x="852060" y="5261719"/>
              <a:ext cx="2174773" cy="801698"/>
              <a:chOff x="4213327" y="3703853"/>
              <a:chExt cx="2174773" cy="8016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213327" y="3703853"/>
                <a:ext cx="2174773" cy="607797"/>
                <a:chOff x="4213327" y="3703853"/>
                <a:chExt cx="2174773" cy="60779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4213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5737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6066946" y="3814077"/>
                  <a:ext cx="0" cy="475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514427" y="4197774"/>
                  <a:ext cx="1548286" cy="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4528835" y="3791852"/>
                  <a:ext cx="0" cy="5197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/>
              <p:cNvSpPr/>
              <p:nvPr/>
            </p:nvSpPr>
            <p:spPr>
              <a:xfrm>
                <a:off x="4800650" y="4197774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/>
                  <a:t>引脚间距</a:t>
                </a: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024467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72554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56030" y="3589152"/>
            <a:ext cx="524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一般</a:t>
            </a:r>
            <a:r>
              <a:rPr lang="en-US" altLang="zh-CN" b="1"/>
              <a:t>PCB</a:t>
            </a:r>
            <a:r>
              <a:rPr lang="zh-CN" altLang="en-US" b="1"/>
              <a:t>名词只涉及引脚宽度和数量，其余详细信息可以写在描述框中</a:t>
            </a:r>
          </a:p>
        </p:txBody>
      </p:sp>
    </p:spTree>
    <p:extLst>
      <p:ext uri="{BB962C8B-B14F-4D97-AF65-F5344CB8AC3E}">
        <p14:creationId xmlns:p14="http://schemas.microsoft.com/office/powerpoint/2010/main" val="292079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1" y="933380"/>
            <a:ext cx="9650139" cy="3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201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旋转任意角度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---&gt;Move ---&gt; Rotate Selection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或者使用快捷键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E+M+O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3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184" y="44631"/>
            <a:ext cx="3926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>
                <a:ea typeface="华文仿宋" panose="02010600040101010101" pitchFamily="2" charset="-122"/>
              </a:rPr>
              <a:t> </a:t>
            </a:r>
            <a:r>
              <a:rPr lang="en-US" altLang="zh-CN" b="1">
                <a:ea typeface="华文仿宋" panose="02010600040101010101" pitchFamily="2" charset="-122"/>
              </a:rPr>
              <a:t>PW </a:t>
            </a:r>
            <a:r>
              <a:rPr lang="zh-CN" altLang="zh-CN" b="1">
                <a:ea typeface="华文仿宋" panose="02010600040101010101" pitchFamily="2" charset="-122"/>
              </a:rPr>
              <a:t>绘制连线</a:t>
            </a:r>
          </a:p>
          <a:p>
            <a:r>
              <a:rPr lang="zh-CN" altLang="zh-CN" b="1">
                <a:ea typeface="华文仿宋" panose="02010600040101010101" pitchFamily="2" charset="-122"/>
              </a:rPr>
              <a:t>点击原理图</a:t>
            </a:r>
            <a:r>
              <a:rPr lang="en-US" altLang="zh-CN" b="1">
                <a:ea typeface="华文仿宋" panose="02010600040101010101" pitchFamily="2" charset="-122"/>
              </a:rPr>
              <a:t>project</a:t>
            </a:r>
            <a:r>
              <a:rPr lang="zh-CN" altLang="zh-CN" b="1">
                <a:ea typeface="华文仿宋" panose="02010600040101010101" pitchFamily="2" charset="-122"/>
              </a:rPr>
              <a:t>，可以编辑原理图</a:t>
            </a:r>
          </a:p>
        </p:txBody>
      </p:sp>
      <p:pic>
        <p:nvPicPr>
          <p:cNvPr id="5122" name="Picture 2" descr="Messages &#10;Cia... Do... &#10;12... &#10;le.. &#10;Details &#10;DXP File Edit View &#10;S... &#10;C... &#10;C... &#10;C... &#10;C... &#10;C... &#10;C... &#10;C... &#10;C... &#10;C... &#10;C... &#10;C... &#10;C... &#10;C... &#10;C... &#10;Project Place Design 1001s Reports Window &#10;Compile Document learn.SchDoc &#10;Compile PCB Project PCB Project.PrjPcb &#10;Recompile PCB Project PCB Project.PrjPcb &#10;Cross Probe Next Message &#10;Shift+Ctrl+F3 &#10;Cross Probe Previous Message Shift+Ctrl+F4 &#10;Help &#10;[No Variations] &#10;DI &#10;Message &#10;Duplicate Co &#10;Duplicate Co &#10;Duplicate Net &#10;Duplicate Net &#10;Duplicate Net &#10;Duplicate Net &#10;Duplicate Net &#10;Duplicate Net &#10;Duplicate Net &#10;Duplicate Net &#10;Duplicate Net &#10;Duplicate Net &#10;Design Workspace &#10;Add New to Project &#10;Add Existing to Project.. &#10;Remove from Project... &#10;Project Documents.. &#10;Close Project Documents &#10;Close Project &#10;Show Differences... &#10;Show Physical Differences... &#10;View Channels... &#10;Component Links... &#10;Ctrl + + O &#10;Duplicate Net &#10;Variants... &#10;Duplicate Net &#10;Version Cont &#10;Duplicate Net &#10;_ory &#10;1 &#10;2 &#10;3 &#10;4 &#10;5 &#10;6 &#10;7 &#10;8 &#10;omponen &#10;16 &#10;15 &#10;14 &#10;13 &#10;12 &#10;11 &#10;10 &#10;9 &#10;Duplicate Component &#10;roject Packager... &#10;Project Releaser... &#10;Release to Vault as template... &#10;Projec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384"/>
            <a:ext cx="6053747" cy="41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odifications &#10;Enable &#10;Action &#10;Annotate Component(2) &#10;Modify &#10;Modify &#10;Affected Object &#10;Status &#10;Check &#10;Affected Document &#10;learn.SchDoc &#10;learn.SchDoc &#10;Done &#10;Message &#10;In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87" y="4068953"/>
            <a:ext cx="6322013" cy="27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3859" y="5519044"/>
            <a:ext cx="10408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>
                <a:ea typeface="华文仿宋" panose="02010600040101010101" pitchFamily="2" charset="-122"/>
              </a:rPr>
              <a:t>新建工程然后</a:t>
            </a:r>
            <a:r>
              <a:rPr lang="zh-CN" altLang="en-US" sz="2400" b="1">
                <a:ea typeface="华文仿宋" panose="02010600040101010101" pitchFamily="2" charset="-122"/>
              </a:rPr>
              <a:t>添加入</a:t>
            </a:r>
            <a:r>
              <a:rPr lang="zh-CN" altLang="zh-CN" sz="2400" b="1">
                <a:ea typeface="华文仿宋" panose="02010600040101010101" pitchFamily="2" charset="-122"/>
              </a:rPr>
              <a:t>.SchDoc草图文件和PcbDoc封装文件才能</a:t>
            </a:r>
            <a:r>
              <a:rPr lang="zh-CN" altLang="en-US" sz="2400" b="1">
                <a:ea typeface="华文仿宋" panose="02010600040101010101" pitchFamily="2" charset="-122"/>
              </a:rPr>
              <a:t>进行</a:t>
            </a:r>
            <a:r>
              <a:rPr lang="zh-CN" altLang="zh-CN" sz="2400" b="1">
                <a:ea typeface="华文仿宋" panose="02010600040101010101" pitchFamily="2" charset="-122"/>
              </a:rPr>
              <a:t>编译</a:t>
            </a:r>
            <a:r>
              <a:rPr lang="zh-CN" altLang="en-US" sz="2400" b="1">
                <a:ea typeface="华文仿宋" panose="02010600040101010101" pitchFamily="2" charset="-122"/>
              </a:rPr>
              <a:t>！！！</a:t>
            </a:r>
            <a:endParaRPr lang="zh-CN" altLang="zh-CN" sz="2400" b="1">
              <a:ea typeface="华文仿宋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66394" y="96053"/>
            <a:ext cx="6917804" cy="4247220"/>
            <a:chOff x="4666394" y="96053"/>
            <a:chExt cx="6917804" cy="4247220"/>
          </a:xfrm>
        </p:grpSpPr>
        <p:grpSp>
          <p:nvGrpSpPr>
            <p:cNvPr id="6" name="组合 5"/>
            <p:cNvGrpSpPr/>
            <p:nvPr/>
          </p:nvGrpSpPr>
          <p:grpSpPr>
            <a:xfrm>
              <a:off x="4666394" y="96053"/>
              <a:ext cx="6917804" cy="4247220"/>
              <a:chOff x="4602894" y="245145"/>
              <a:chExt cx="6917804" cy="424722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602894" y="270663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i="1">
                    <a:ea typeface="华文仿宋" panose="02010600040101010101" pitchFamily="2" charset="-122"/>
                  </a:rPr>
                  <a:t>给每个元件标号</a:t>
                </a:r>
                <a:endParaRPr lang="zh-CN" altLang="en-US" b="1" i="1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5934367" y="245145"/>
                <a:ext cx="5586331" cy="4247220"/>
                <a:chOff x="5934367" y="245145"/>
                <a:chExt cx="5586331" cy="4247220"/>
              </a:xfrm>
            </p:grpSpPr>
            <p:pic>
              <p:nvPicPr>
                <p:cNvPr id="5124" name="Picture 4" descr="Messages &#10;Cia... Do... &#10;12... &#10;DXP &#10;. 12:... 20 &#10;12:... 20... 3 &#10;12:... 20... 5 &#10;12:... 20... 6 &#10;12:... 20... 8 &#10;20... 9 &#10;12:...20 &#10;12:...20 &#10;12:...20 &#10;12:...20 &#10;12:...20 &#10;File &#10;S... &#10;C... &#10;C... &#10;C... &#10;C... &#10;C... &#10;C... &#10;C... &#10;C... &#10;C... &#10;C... &#10;C... &#10;C... &#10;C... &#10;C... &#10;Edit &#10;View &#10;Project Place &#10;Design &#10;1001s Reports Window &#10;Find Component... &#10;Up/Down Hierarchy &#10;Parameter Manager... &#10;Footprint Manager... &#10;Help &#10;[No Variations] &#10;Message &#10;Duplicate Com.. &#10;Duplicate Com... &#10;Duplicate Net . &#10;Duplicate Net . &#10;Duplicate Net . &#10;Duplicate Net . &#10;Duplicate Net . &#10;Duplicate Net . &#10;Duplicate Net . &#10;Duplicate Net . &#10;Duplicate Net . &#10;Duplicate Net . &#10;Duplicate Net . &#10;Duplicate Net . &#10;Ti... &#10;D... &#10;12:... 20... 2 &#10;12:... &#10;12:... &#10;12:... &#10;Update From Libraries... &#10;Update Parameters From Database... &#10;Item Manager... &#10;NoERC Manager... &#10;Harness Definition Problem Finder... &#10;Annotation &#10;Convert &#10;Cross Probe &#10;Cross Select Mode &#10;Shift+Ctrl+X &#10;Annotate Schematics... &#10;Reset Schematic Designators... &#10;Reset Duplicate Schematic Designators... &#10;Annotate Schematics Quietly... &#10;Force Annotate All Schematics... &#10;Select PCB Components &#10;Configure Pin Swapping... &#10;Schematic Preferences... &#10;10 &#10;Back Annotate Schematics... &#10;Number Schematic Sheets... &#10;Board Level Annotate.. &#10;Annotate Compiled Sheets... &#10;Ctrl+L 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121" y="245145"/>
                  <a:ext cx="5043577" cy="2580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 descr="Schematic Annotation Configuration &#10;1. &#10;Proposed Change List &#10;Order of Processing &#10;Across Then Down &#10;Process Location of &#10;Designator &#10;Schematic Sheets To Annotate &#10;Schematic Sheet &#10;learn.SchDoc &#10;Matching Options &#10;Complete Existing Packages &#10;Component Parameter &#10;None &#10;Proposed &#10;Designator &#10;Sub &#10;Location of Part &#10;Schematic Sheet &#10;learn.SchDoc &#10;learn.SchDoc &#10;Strictly &#10;Designator Index Control Add Suffix &#10;Current &#10;Designator &#10;Annotation Summary &#10;Sub &#10;Comment &#10;Component Kind &#10;Description &#10;Footprint &#10;Ibis Model &#10;Library Name &#10;Library Reference &#10;PCB3D &#10;Simulation &#10;Annotation Scope &#10;Order &#10;Start Index &#10;Suffix &#10;Annotation is enabled for all schematic documents. Parts will be matched usin &#10;which will be strictly matched. (Under strict matching, parts WI ony e ma c e &#10;arameters, all of &#10;ge er if they all &#10;have the &#10;e parameters and parameter values, with respect to the matching criteri Disabling &#10;this wille nd the semantics slightly by allowing parts which do not have the specifie parameters &#10;to be mat ed together.) Existing packages will not be completed. All new parts will b put into &#10;All On &#10;All Off &#10;Update C ang &#10;Reset All &#10;Back Annotate &#10;Accept Changes (Create ECO) &#10;Close 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367" y="2188046"/>
                  <a:ext cx="4155057" cy="23043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圆角矩形 6"/>
            <p:cNvSpPr/>
            <p:nvPr/>
          </p:nvSpPr>
          <p:spPr>
            <a:xfrm>
              <a:off x="9889067" y="1819423"/>
              <a:ext cx="1695131" cy="19987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623318" y="1482339"/>
            <a:ext cx="50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更方便</a:t>
            </a:r>
          </a:p>
        </p:txBody>
      </p:sp>
    </p:spTree>
    <p:extLst>
      <p:ext uri="{BB962C8B-B14F-4D97-AF65-F5344CB8AC3E}">
        <p14:creationId xmlns:p14="http://schemas.microsoft.com/office/powerpoint/2010/main" val="415612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206" y="130185"/>
            <a:ext cx="366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如何批量修改属性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277" y="1058208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选中元器件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8476" y="575955"/>
            <a:ext cx="10406707" cy="6282045"/>
            <a:chOff x="328476" y="575955"/>
            <a:chExt cx="10406707" cy="62820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476" y="1787943"/>
              <a:ext cx="4068661" cy="41956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3620" y="575955"/>
              <a:ext cx="4611563" cy="6282045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4722920" y="3124940"/>
              <a:ext cx="1242874" cy="932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1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0" y="1172138"/>
            <a:ext cx="7474998" cy="5041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229" y="454528"/>
            <a:ext cx="363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2.SCH INspector</a:t>
            </a:r>
            <a:r>
              <a:rPr lang="zh-CN" altLang="en-US" sz="2000"/>
              <a:t>中批量修改</a:t>
            </a:r>
          </a:p>
        </p:txBody>
      </p:sp>
    </p:spTree>
    <p:extLst>
      <p:ext uri="{BB962C8B-B14F-4D97-AF65-F5344CB8AC3E}">
        <p14:creationId xmlns:p14="http://schemas.microsoft.com/office/powerpoint/2010/main" val="238138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29" y="1044416"/>
            <a:ext cx="10475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查找元件的时候可以使用元件的序号（</a:t>
            </a:r>
            <a:r>
              <a:rPr lang="en-US" altLang="zh-CN">
                <a:ea typeface="Calibri" panose="020F0502020204030204" pitchFamily="34" charset="0"/>
              </a:rPr>
              <a:t>designator</a:t>
            </a:r>
            <a:r>
              <a:rPr lang="zh-CN" altLang="zh-CN">
                <a:ea typeface="华文仿宋" panose="02010600040101010101" pitchFamily="2" charset="-122"/>
              </a:rPr>
              <a:t>）去查找，按下</a:t>
            </a:r>
            <a:r>
              <a:rPr lang="en-US" altLang="zh-CN">
                <a:ea typeface="Calibri" panose="020F0502020204030204" pitchFamily="34" charset="0"/>
              </a:rPr>
              <a:t>jc</a:t>
            </a:r>
            <a:r>
              <a:rPr lang="zh-CN" altLang="zh-CN">
                <a:ea typeface="华文仿宋" panose="02010600040101010101" pitchFamily="2" charset="-122"/>
              </a:rPr>
              <a:t>，然后输入序号就可以了。</a:t>
            </a:r>
          </a:p>
          <a:p>
            <a:endParaRPr lang="en-US" altLang="zh-CN">
              <a:ea typeface="华文仿宋" panose="02010600040101010101" pitchFamily="2" charset="-122"/>
            </a:endParaRPr>
          </a:p>
          <a:p>
            <a:r>
              <a:rPr lang="en-US" altLang="zh-CN">
                <a:ea typeface="华文仿宋" panose="02010600040101010101" pitchFamily="2" charset="-122"/>
              </a:rPr>
              <a:t>ctrl+</a:t>
            </a:r>
            <a:r>
              <a:rPr lang="zh-CN" altLang="zh-CN">
                <a:ea typeface="华文仿宋" panose="02010600040101010101" pitchFamily="2" charset="-122"/>
              </a:rPr>
              <a:t>右键</a:t>
            </a:r>
            <a:r>
              <a:rPr lang="en-US" altLang="zh-CN">
                <a:ea typeface="华文仿宋" panose="02010600040101010101" pitchFamily="2" charset="-122"/>
              </a:rPr>
              <a:t>  </a:t>
            </a:r>
            <a:r>
              <a:rPr lang="zh-CN" altLang="zh-CN">
                <a:ea typeface="华文仿宋" panose="02010600040101010101" pitchFamily="2" charset="-122"/>
              </a:rPr>
              <a:t>中键</a:t>
            </a:r>
            <a:r>
              <a:rPr lang="en-US" altLang="zh-CN">
                <a:ea typeface="华文仿宋" panose="02010600040101010101" pitchFamily="2" charset="-122"/>
              </a:rPr>
              <a:t>        </a:t>
            </a:r>
            <a:r>
              <a:rPr lang="zh-CN" altLang="zh-CN">
                <a:ea typeface="华文仿宋" panose="02010600040101010101" pitchFamily="2" charset="-122"/>
              </a:rPr>
              <a:t>放大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9929" y="182880"/>
            <a:ext cx="235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快捷键</a:t>
            </a:r>
          </a:p>
        </p:txBody>
      </p:sp>
    </p:spTree>
    <p:extLst>
      <p:ext uri="{BB962C8B-B14F-4D97-AF65-F5344CB8AC3E}">
        <p14:creationId xmlns:p14="http://schemas.microsoft.com/office/powerpoint/2010/main" val="240922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440" y="2446602"/>
            <a:ext cx="6150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原理图编译出错</a:t>
            </a:r>
            <a:endParaRPr lang="en-US" altLang="zh-CN"/>
          </a:p>
          <a:p>
            <a:r>
              <a:rPr lang="en-US" altLang="zh-CN"/>
              <a:t>1.net float at 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r>
              <a:rPr lang="zh-CN" altLang="en-US"/>
              <a:t>。某个标签没有连接上，那串数字表示该标签的坐标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0" y="1295767"/>
            <a:ext cx="4272028" cy="1040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3" y="345518"/>
            <a:ext cx="3891379" cy="2714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3" y="3926720"/>
            <a:ext cx="3166165" cy="2984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03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要注意的问题</a:t>
            </a:r>
          </a:p>
        </p:txBody>
      </p:sp>
    </p:spTree>
    <p:extLst>
      <p:ext uri="{BB962C8B-B14F-4D97-AF65-F5344CB8AC3E}">
        <p14:creationId xmlns:p14="http://schemas.microsoft.com/office/powerpoint/2010/main" val="145610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08" y="194436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导入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，必须使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与原理图在同一个工程中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 descr="DXP Eile Edit View Project Place &#10;learn.SchDoc k &#10;learn.PcbDoc &#10;1 &#10;2 &#10;3 &#10;4 &#10;5 &#10;Design 1001s Reports Window Help &#10;Update PCB Document learn.PcbDoc &#10;Browse Library... &#10;Add/Remove Library... &#10;Make Schematic Library &#10;Make Integrated Library &#10;Templates &#10;Netlist For Project &#10;Netlist For Document &#10;Simulate &#10;Create Sheet From Sheet Symbol &#10;Create Sheet Symbol From Sheet &#10;Create Component From Sheet &#10;Rename Child Sheet.. &#10;Synchronize Sheet Entries and ports &#10;Documen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4" y="820599"/>
            <a:ext cx="3240950" cy="24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ifications &#10;Enable &#10;Action &#10;Add Components(2) &#10;Add &#10;Add &#10;Add Nets(2) &#10;Add &#10;Add &#10;Add Component Classes(l) &#10;Add &#10;Add Rooms(l) &#10;Add &#10;Affected Object &#10;Engineering Change Order &#10;Affected Document &#10;Status &#10;Check &#10;Done &#10;Message &#10;——Netk1 &#10;16 &#10;To &#10;To &#10;To &#10;To &#10;To &#10;eRoom learn (Scope: lnComponentCla± To &#10;earn.PcbDoc &#10;earn.PcbDoc &#10;earn.PcbDoc &#10;earn.PcbDoc &#10;earn.PcbDoc &#10;earn.PcbDoc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3486283"/>
            <a:ext cx="4605624" cy="21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XP File Edit View &#10;learn.PcbDoc k &#10;Project &#10;Place &#10;Design 1001s Route Reports Window Help &#10;Update Schematics in PCB Project.PrjPcb &#10;Import Changes From PCB &#10;Rules... &#10;Rule Wizard... &#10;Board Shape &#10;Netlist &#10;Signals &#10;Layer Stack Manager... &#10;Board Layers &amp; Colors.. &#10;Manage Layer Sets &#10;Rooms &#10;Classes... &#10;Browse Components... &#10;Add/Remove Library... &#10;Make PCB Library &#10;Make Integrated Library &#10;Board Options... &#10;Project.PrjPcb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78" y="36971"/>
            <a:ext cx="3950719" cy="30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sign Rules &#10;Electrical &#10;Clearance &#10;Clearance &#10;C]&quot; Short-Circuit &#10;C]&quot; Un-Routed Net &#10;• On-Connected Pin &#10;C]&quot; Modified Polygon &#10;o Routing &#10;Width &#10;o Width &#10;Routing Topology &#10;Routing Priority &#10;Routing Layers &#10;Routing Corners &#10;Routing Via Style &#10;Fanout Control &#10;Differential Pairs Routing &#10;C] Mask &#10;C] Plane &#10;C] V Testpoint &#10;C] Manufacturing &#10;C] C ' High Speed &#10;C] Placement &#10;C] Signal Integrity &#10;PCB Rules and Constraints Editor [mil] &#10;Clearance &#10;Name &#10;Comment &#10;Where The First Object Matches &#10;Where The Second Object Matches &#10;Constraints &#10;Different Nets Only &#10;Minimum Clearance N/A &#10;Unique ID &#10;JYLUJHXG &#10;Ignore Pad to Pad clearances within a footprint &#10;• Simple &#10;Track &#10;SMD Pad &#10;TH Pad &#10;Via &#10;Copper &#10;Text &#10;Create Default Rules &#10;O &#10;Advanced &#10;Track &#10;10 &#10;10 &#10;10 &#10;10 &#10;10 &#10;10 &#10;SMD Pad &#10;10 &#10;10 &#10;10 &#10;10 &#10;10 &#10;TH pad &#10;10 &#10;10 &#10;10 &#10;10 &#10;Rule Wizard.. &#10;Priorities... &#10;Via &#10;10 &#10;10 &#10;10 &#10;OK &#10;Copper &#10;10 &#10;10 &#10;Cancel &#10;Test Queries &#10;10 &#10;Apply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2" y="3306198"/>
            <a:ext cx="4781453" cy="3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08" y="175086"/>
            <a:ext cx="277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PCB</a:t>
            </a:r>
            <a:r>
              <a:rPr lang="zh-CN" altLang="en-US" sz="2400" b="1">
                <a:solidFill>
                  <a:srgbClr val="FF0000"/>
                </a:solidFill>
              </a:rPr>
              <a:t>大小确定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2309" y="759125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keepout</a:t>
            </a:r>
            <a:r>
              <a:rPr lang="zh-CN" altLang="en-US"/>
              <a:t>层</a:t>
            </a:r>
            <a:r>
              <a:rPr lang="en-US" altLang="zh-CN"/>
              <a:t>(</a:t>
            </a:r>
            <a:r>
              <a:rPr lang="zh-CN" altLang="en-US"/>
              <a:t>粉色</a:t>
            </a:r>
            <a:r>
              <a:rPr lang="en-US" altLang="zh-CN"/>
              <a:t>)</a:t>
            </a:r>
            <a:r>
              <a:rPr lang="zh-CN" altLang="en-US"/>
              <a:t>，用普通线绘制</a:t>
            </a:r>
            <a:r>
              <a:rPr lang="en-US" altLang="zh-CN"/>
              <a:t>PCB</a:t>
            </a:r>
            <a:r>
              <a:rPr lang="zh-CN" altLang="en-US"/>
              <a:t>区域。然后</a:t>
            </a:r>
          </a:p>
        </p:txBody>
      </p:sp>
      <p:sp>
        <p:nvSpPr>
          <p:cNvPr id="4" name="矩形 3"/>
          <p:cNvSpPr/>
          <p:nvPr/>
        </p:nvSpPr>
        <p:spPr>
          <a:xfrm>
            <a:off x="362309" y="1250831"/>
            <a:ext cx="8833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【</a:t>
            </a:r>
            <a:r>
              <a:rPr lang="zh-CN" altLang="en-US" b="1"/>
              <a:t>选中整个版图</a:t>
            </a:r>
            <a:r>
              <a:rPr lang="en-US" altLang="zh-CN" b="1"/>
              <a:t>】</a:t>
            </a:r>
            <a:r>
              <a:rPr lang="zh-CN" altLang="en-US"/>
              <a:t>，按</a:t>
            </a:r>
            <a:r>
              <a:rPr lang="en-US" altLang="zh-CN"/>
              <a:t>Ctrl+A</a:t>
            </a:r>
            <a:r>
              <a:rPr lang="zh-CN" altLang="en-US"/>
              <a:t>就可以选中，或者鼠标拖拽选中</a:t>
            </a:r>
            <a:endParaRPr lang="en-US" altLang="zh-CN"/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【Design】-&gt;【Board Shape】-&gt;【Define from selected objects】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208" y="2396971"/>
            <a:ext cx="106841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RULE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通孔</a:t>
            </a:r>
            <a:r>
              <a:rPr lang="en-US" altLang="zh-CN" b="1"/>
              <a:t>pad</a:t>
            </a:r>
            <a:r>
              <a:rPr lang="zh-CN" altLang="en-US" b="1"/>
              <a:t>比布线宽稍大。</a:t>
            </a:r>
            <a:r>
              <a:rPr lang="en-US" altLang="zh-CN" b="1"/>
              <a:t>——</a:t>
            </a:r>
            <a:r>
              <a:rPr lang="zh-CN" altLang="en-US" b="1"/>
              <a:t>大小</a:t>
            </a:r>
            <a:r>
              <a:rPr lang="en-US" altLang="zh-CN" b="1"/>
              <a:t>25mil</a:t>
            </a:r>
            <a:r>
              <a:rPr lang="zh-CN" altLang="en-US" b="1"/>
              <a:t>，布线宽</a:t>
            </a:r>
            <a:r>
              <a:rPr lang="en-US" altLang="zh-CN" b="1"/>
              <a:t>20mil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直插焊接孔，铜直径</a:t>
            </a:r>
            <a:r>
              <a:rPr lang="en-US" altLang="zh-CN" b="1"/>
              <a:t>/</a:t>
            </a:r>
            <a:r>
              <a:rPr lang="zh-CN" altLang="en-US" b="1"/>
              <a:t>孔直径 </a:t>
            </a:r>
            <a:r>
              <a:rPr lang="en-US" altLang="zh-CN" b="1"/>
              <a:t>= 1.5-3.0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低速板，布线宽可以大一些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通常电源线和地线可以宽一些，汇流</a:t>
            </a:r>
          </a:p>
        </p:txBody>
      </p:sp>
    </p:spTree>
    <p:extLst>
      <p:ext uri="{BB962C8B-B14F-4D97-AF65-F5344CB8AC3E}">
        <p14:creationId xmlns:p14="http://schemas.microsoft.com/office/powerpoint/2010/main" val="35429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91" y="351692"/>
            <a:ext cx="439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元件布置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灰常重要</a:t>
            </a:r>
            <a:r>
              <a:rPr lang="en-US" altLang="zh-CN" sz="2800" b="1" dirty="0"/>
              <a:t>)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33530" y="145701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Tool – component placement – arrange </a:t>
            </a:r>
            <a:r>
              <a:rPr lang="en-US" altLang="zh-CN"/>
              <a:t>within rectangle</a:t>
            </a:r>
          </a:p>
          <a:p>
            <a:endParaRPr lang="en-US" altLang="zh-CN" dirty="0"/>
          </a:p>
          <a:p>
            <a:r>
              <a:rPr lang="zh-CN" altLang="en-US" dirty="0"/>
              <a:t>可以方便的在原理图中选中对应的元件，然后在</a:t>
            </a:r>
            <a:r>
              <a:rPr lang="en-US" altLang="zh-CN" dirty="0"/>
              <a:t>PCB</a:t>
            </a:r>
            <a:r>
              <a:rPr lang="zh-CN" altLang="en-US" dirty="0"/>
              <a:t>文件中，使用这种方法布置，快速的将对应的元件定位到，鼠标所画的方框中</a:t>
            </a:r>
          </a:p>
        </p:txBody>
      </p:sp>
    </p:spTree>
    <p:extLst>
      <p:ext uri="{BB962C8B-B14F-4D97-AF65-F5344CB8AC3E}">
        <p14:creationId xmlns:p14="http://schemas.microsoft.com/office/powerpoint/2010/main" val="292302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79" y="456446"/>
            <a:ext cx="9092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手动布线的法则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布线前，原理图的连接方式必须十分清楚，这是手动布线的关键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PCB</a:t>
            </a:r>
            <a:r>
              <a:rPr lang="zh-CN" altLang="en-US" dirty="0"/>
              <a:t>按照原理图的方式排列封装，方便布线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ctrl+</a:t>
            </a:r>
            <a:r>
              <a:rPr lang="zh-CN" altLang="en-US" dirty="0"/>
              <a:t>左键点击引脚，光亮显示相同标号的引脚和连线，方便布线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160450"/>
            <a:ext cx="6127776" cy="3697550"/>
          </a:xfrm>
          <a:prstGeom prst="rect">
            <a:avLst/>
          </a:prstGeom>
        </p:spPr>
      </p:pic>
      <p:pic>
        <p:nvPicPr>
          <p:cNvPr id="10242" name="Picture 2" descr="DXP File Edit &#10;learn.PcbD &#10;O &#10;O &#10;O &#10;0 &#10;x:2910mil Y:2070mil &#10;Toggle Heads Up Trac &#10;View Project &#10;Place &#10;Design &#10;PgUp &#10;PgDn &#10;Home &#10;End &#10;Alt+F5 &#10;Tools &#10;Route &#10;53 &#10;Reports Window &#10;O &#10;Help &#10;Q &#10;0 &#10;Fit Board &#10;Area &#10;Around Point &#10;Selected Objects &#10;Filtered Objects &#10;Zoom In &#10;Zoom Out &#10;Zoom Last &#10;Pan &#10;Flip Board &#10;Refresh &#10;Full Screen &#10;Increase Mask Level &#10;Decrease Mask Level &#10;Net Color Override &#10;Toolbars &#10;Workspace Panels &#10;Desktop Layouts &#10;Workspace &#10;Home &#10;Status Bar &#10;Command Status &#10;Board Insight &#10;Connections &#10;Jumpers &#10;Grids &#10;Toggle units &#10;Differences &#10;Ctrl + ' &#10;Toggle H ds Up Display &#10;Toggle He s Up Tracking &#10;Resets Head Up Delta Origin &#10;Toggle Heads p Delta Origin &#10;Toggle Insight L s &#10;Shift Insight Lens To Mouse &#10;Toggle Insight Lens Tracking &#10;Toggle Insight Lens Auto Zoom &#10;Toggle Insight Lens Single Layer Mode &#10;O &#10;O &#10;O &#10;O &#10;Shift+H &#10;Shift+G &#10;Ins &#10;Shift+D &#10;Shift+M &#10;Shift+Ctrl+N &#10;Shift+N &#10;Shift+Ctrl+M &#10;Shift+Ctrl+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2446626"/>
            <a:ext cx="4361851" cy="44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22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8894" y="849515"/>
            <a:ext cx="7748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designer </a:t>
            </a:r>
            <a:r>
              <a:rPr lang="zh-CN" altLang="en-US" b="1" dirty="0">
                <a:solidFill>
                  <a:srgbClr val="FF0000"/>
                </a:solidFill>
              </a:rPr>
              <a:t>找标号的芯片：</a:t>
            </a:r>
            <a:r>
              <a:rPr lang="en-US" altLang="zh-CN" b="1" dirty="0" err="1">
                <a:solidFill>
                  <a:srgbClr val="FF0000"/>
                </a:solidFill>
              </a:rPr>
              <a:t>e+j+c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 快捷键 ：</a:t>
            </a:r>
            <a:r>
              <a:rPr lang="en-US" altLang="zh-CN" b="1" dirty="0">
                <a:solidFill>
                  <a:srgbClr val="FF0000"/>
                </a:solidFill>
              </a:rPr>
              <a:t>T+C</a:t>
            </a:r>
          </a:p>
          <a:p>
            <a:r>
              <a:rPr lang="zh-CN" altLang="en-US" dirty="0"/>
              <a:t>这个快捷键在原理图和</a:t>
            </a:r>
            <a:r>
              <a:rPr lang="en-US" altLang="zh-CN" dirty="0"/>
              <a:t>PCB</a:t>
            </a:r>
            <a:r>
              <a:rPr lang="zh-CN" altLang="en-US" dirty="0"/>
              <a:t>图中都适用，这是</a:t>
            </a:r>
            <a:r>
              <a:rPr lang="zh-CN" altLang="en-US" b="1" dirty="0">
                <a:solidFill>
                  <a:srgbClr val="FF0000"/>
                </a:solidFill>
              </a:rPr>
              <a:t>交叉查找</a:t>
            </a:r>
            <a:r>
              <a:rPr lang="zh-CN" altLang="en-US" dirty="0"/>
              <a:t>指针的快捷键，使用了这个功能后，会在鼠标上生成一个十字叉。用这个十字叉，在原理图中任意选择一个元件后，就可以找到元件在</a:t>
            </a:r>
            <a:r>
              <a:rPr lang="en-US" altLang="zh-CN" dirty="0"/>
              <a:t>PCB</a:t>
            </a:r>
            <a:r>
              <a:rPr lang="zh-CN" altLang="en-US" dirty="0"/>
              <a:t>中对应的封装。 在</a:t>
            </a:r>
            <a:r>
              <a:rPr lang="en-US" altLang="zh-CN" dirty="0"/>
              <a:t>PCB</a:t>
            </a:r>
            <a:r>
              <a:rPr lang="zh-CN" altLang="en-US" dirty="0"/>
              <a:t>文件中任意选择一个元件后，就可以找到原理图中对应的元件。</a:t>
            </a:r>
          </a:p>
          <a:p>
            <a:r>
              <a:rPr lang="zh-CN" altLang="en-US" dirty="0"/>
              <a:t>操作如下图所示：</a:t>
            </a:r>
          </a:p>
          <a:p>
            <a:r>
              <a:rPr lang="zh-CN" altLang="en-US" dirty="0"/>
              <a:t>退出此模式：在原理图点 先右键点击一下，此时十字叉消失，然后任意单击一个元器件即可退出此模式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 快捷键：</a:t>
            </a:r>
            <a:r>
              <a:rPr lang="en-US" altLang="zh-CN" b="1" dirty="0">
                <a:solidFill>
                  <a:srgbClr val="FF0000"/>
                </a:solidFill>
              </a:rPr>
              <a:t>T+S</a:t>
            </a:r>
          </a:p>
          <a:p>
            <a:r>
              <a:rPr lang="zh-CN" altLang="en-US" dirty="0"/>
              <a:t>这个快捷键是交叉显示功能的快捷键，它只在原理图中可以使用，在</a:t>
            </a:r>
            <a:r>
              <a:rPr lang="en-US" altLang="zh-CN" dirty="0"/>
              <a:t>PCB</a:t>
            </a:r>
            <a:r>
              <a:rPr lang="zh-CN" altLang="en-US" dirty="0"/>
              <a:t>文件中也有交叉显示这个功能，但是快捷键被占用了，所以只能手动选择。</a:t>
            </a:r>
          </a:p>
          <a:p>
            <a:endParaRPr lang="zh-CN" altLang="en-US" dirty="0"/>
          </a:p>
          <a:p>
            <a:r>
              <a:rPr lang="zh-CN" altLang="en-US" dirty="0"/>
              <a:t>首先，在原理图中选中一个元件，此时元件会被一个绿色的框框住，然后按下</a:t>
            </a:r>
            <a:r>
              <a:rPr lang="en-US" altLang="zh-CN" dirty="0"/>
              <a:t>T+S</a:t>
            </a:r>
            <a:r>
              <a:rPr lang="zh-CN" altLang="en-US" dirty="0"/>
              <a:t>，就会在</a:t>
            </a:r>
            <a:r>
              <a:rPr lang="en-US" altLang="zh-CN" dirty="0"/>
              <a:t>PCB</a:t>
            </a:r>
            <a:r>
              <a:rPr lang="zh-CN" altLang="en-US" dirty="0"/>
              <a:t>文件中显示对应的元件了。显示的位置一般会靠右边一点</a:t>
            </a:r>
          </a:p>
        </p:txBody>
      </p:sp>
    </p:spTree>
    <p:extLst>
      <p:ext uri="{BB962C8B-B14F-4D97-AF65-F5344CB8AC3E}">
        <p14:creationId xmlns:p14="http://schemas.microsoft.com/office/powerpoint/2010/main" val="2606465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9792" y="1027379"/>
            <a:ext cx="7722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300MHZ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80MHz   9018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9012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150HMZ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9015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9018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30V 0.05A 0.4W 1000MHZ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8050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8550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</a:t>
            </a:r>
            <a:endParaRPr lang="en-US" altLang="zh-CN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6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18" y="381740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</a:t>
            </a:r>
            <a:r>
              <a:rPr lang="en-US" altLang="zh-CN" dirty="0"/>
              <a:t>PCB</a:t>
            </a:r>
            <a:r>
              <a:rPr lang="zh-CN" altLang="en-US" dirty="0"/>
              <a:t>栅格方法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0718" y="988951"/>
            <a:ext cx="78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</a:t>
            </a:r>
            <a:r>
              <a:rPr lang="en-US" altLang="zh-CN" dirty="0"/>
              <a:t>-options-grid manager-</a:t>
            </a:r>
            <a:r>
              <a:rPr lang="zh-CN" altLang="en-US" dirty="0"/>
              <a:t>双击</a:t>
            </a:r>
            <a:r>
              <a:rPr lang="en-US" altLang="zh-CN" dirty="0"/>
              <a:t>coarse    </a:t>
            </a:r>
            <a:r>
              <a:rPr lang="zh-CN" altLang="en-US" dirty="0"/>
              <a:t>将下面两项改成</a:t>
            </a:r>
            <a:r>
              <a:rPr lang="en-US" altLang="zh-CN" dirty="0"/>
              <a:t>dots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8" y="1917576"/>
            <a:ext cx="7357979" cy="4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13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912" y="31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一、连线</a:t>
            </a:r>
            <a:r>
              <a:rPr lang="zh-CN" altLang="en-US">
                <a:ea typeface="华文仿宋" panose="02010600040101010101" pitchFamily="2" charset="-122"/>
              </a:rPr>
              <a:t>，</a:t>
            </a:r>
            <a:r>
              <a:rPr lang="zh-CN" altLang="zh-CN">
                <a:ea typeface="华文仿宋" panose="02010600040101010101" pitchFamily="2" charset="-122"/>
              </a:rPr>
              <a:t>布线过程也可以，按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键设置线宽等</a:t>
            </a:r>
            <a:endParaRPr lang="zh-CN" altLang="en-US"/>
          </a:p>
        </p:txBody>
      </p:sp>
      <p:pic>
        <p:nvPicPr>
          <p:cNvPr id="7170" name="Picture 2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0" y="916264"/>
            <a:ext cx="2272252" cy="2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" y="36293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二、泪滴</a:t>
            </a:r>
            <a:endParaRPr lang="zh-CN" altLang="en-US"/>
          </a:p>
        </p:txBody>
      </p:sp>
      <p:pic>
        <p:nvPicPr>
          <p:cNvPr id="7" name="Picture 4" descr="us &#10;e-l 0 08 &#10;I!tu 000 • 06 :KP 000 • 089 : &#10;l!tu 000 • 06 :xp 000 • 06 :x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2" y="4399646"/>
            <a:ext cx="3429469" cy="20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01s Route Reports Window &#10;Design Rule Check... &#10;Reset Error Markers &#10;Browse Violations &#10;Browse Objects &#10;Help &#10;Shift+V &#10;Shift+X &#10;Manage 3D Bodies for Components on Board... &#10;Grid Manager &#10;Guide Manager &#10;Polygon Pours &#10;Split Planes &#10;Component Placement &#10;3D Body Placement &#10;Density Map &#10;Re-Annotate... &#10;Update From PCB Libraries... &#10;Pin/Part Swapping &#10;Cross Probe &#10;Cross Select Mode &#10;Convert &#10;Via Stitching/Shielding &#10;Remove Unused Pad Shapes... &#10;ear ro &#10;Equalize Net Lengths &#10;Outline Selected Objects &#10;Testpoint Manager... &#10;Preferences... &#10;Legacy 1001s &#10;Compare and Merge &#10;Shift+Ctrl+X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4" y="2725947"/>
            <a:ext cx="2051876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504813" y="311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三、布铜</a:t>
            </a:r>
            <a:endParaRPr lang="zh-CN" altLang="en-US"/>
          </a:p>
        </p:txBody>
      </p:sp>
      <p:pic>
        <p:nvPicPr>
          <p:cNvPr id="7176" name="Picture 8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680684"/>
            <a:ext cx="3740037" cy="2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phical Outline Vertices &#10;Fill Mode — &#10;C) Solid (Copper Regions) &#10;Polygon Pour [mil] &#10;@ Hatched (Tracks/Arcs) &#10;C) None (Outlines &#10;Track Width 8mil &#10;Grid Size 20mil &#10;Surround Pads With &#10;@ Arcs C) Octagons &#10;Hatch Mode &#10;C) 90 Degree @ 45 Degree &#10;C) Horizontal C) Vertical &#10;14 &#10;13 &#10;Properties — &#10;Name &#10;Layer &#10;Bottom Layer-No Net &#10;Auto Naming &#10;Bottom Layer &#10;Min Prim Length 3mil &#10;Lock Primitives &#10;Locked &#10;Ignore On-Line Violations &#10;Net Options — &#10;Connect to Net No Net &#10;Pour Over Same Net Polygons Only &#10;Remove Dead Copper &#10;OK &#10;Cancel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3068575"/>
            <a:ext cx="3875659" cy="35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73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!tu 000 • 09 … XP 000 • OZbt … x &#10;I!tu 000 • 06 … KP 000 • 0098 … K &#10;WO 08 &#10;uuov:déus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" y="988991"/>
            <a:ext cx="4075441" cy="2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1348" y="1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ea typeface="华文仿宋" panose="02010600040101010101" pitchFamily="2" charset="-122"/>
              </a:rPr>
              <a:t>三、布铜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45533" y="348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需要调节</a:t>
            </a:r>
            <a:r>
              <a:rPr lang="en-US" altLang="zh-CN">
                <a:ea typeface="华文仿宋" panose="02010600040101010101" pitchFamily="2" charset="-122"/>
              </a:rPr>
              <a:t>rules</a:t>
            </a:r>
            <a:r>
              <a:rPr lang="zh-CN" altLang="zh-CN">
                <a:ea typeface="华文仿宋" panose="02010600040101010101" pitchFamily="2" charset="-122"/>
              </a:rPr>
              <a:t>中的</a:t>
            </a:r>
            <a:r>
              <a:rPr lang="en-US" altLang="zh-CN">
                <a:ea typeface="华文仿宋" panose="02010600040101010101" pitchFamily="2" charset="-122"/>
              </a:rPr>
              <a:t>clearance</a:t>
            </a:r>
            <a:r>
              <a:rPr lang="zh-CN" altLang="zh-CN">
                <a:ea typeface="华文仿宋" panose="02010600040101010101" pitchFamily="2" charset="-122"/>
              </a:rPr>
              <a:t>，此处为</a:t>
            </a:r>
            <a:r>
              <a:rPr lang="en-US" altLang="zh-CN">
                <a:ea typeface="Calibri" panose="020F0502020204030204" pitchFamily="34" charset="0"/>
              </a:rPr>
              <a:t>10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endParaRPr lang="zh-CN" altLang="en-US"/>
          </a:p>
        </p:txBody>
      </p:sp>
      <p:pic>
        <p:nvPicPr>
          <p:cNvPr id="9222" name="Picture 6" descr="x: 3070.000 dx•. -680.000 mil &#10;y: 2680.000 dy: -370.000 mil &#10;Bottom Layer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" y="4000038"/>
            <a:ext cx="4250769" cy="25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22117" y="4528786"/>
            <a:ext cx="14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改为</a:t>
            </a:r>
            <a:r>
              <a:rPr lang="en-US" altLang="zh-CN">
                <a:ea typeface="Calibri" panose="020F0502020204030204" pitchFamily="34" charset="0"/>
              </a:rPr>
              <a:t>20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r>
              <a:rPr lang="zh-CN" altLang="zh-CN">
                <a:ea typeface="华文仿宋" panose="02010600040101010101" pitchFamily="2" charset="-122"/>
              </a:rPr>
              <a:t>，需要重新画布铜；也可以双击布铜，但是会出错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7827" y="1114661"/>
            <a:ext cx="594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布铜可以通过连接所有的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GND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来提高板子的参考电压的稳定性。因此，有时候我们可以不连地线，而通过铺铜代替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67330" y="2773017"/>
            <a:ext cx="3140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一般先随意的画一块铺铜，然后右键调出</a:t>
            </a:r>
            <a:r>
              <a:rPr lang="en-US" altLang="zh-CN" dirty="0"/>
              <a:t>manager</a:t>
            </a:r>
            <a:r>
              <a:rPr lang="zh-CN" altLang="en-US" dirty="0"/>
              <a:t>实现铺铜。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Manager</a:t>
            </a:r>
            <a:r>
              <a:rPr lang="zh-CN" altLang="en-US" dirty="0"/>
              <a:t>的使用见下一页</a:t>
            </a:r>
          </a:p>
        </p:txBody>
      </p:sp>
    </p:spTree>
    <p:extLst>
      <p:ext uri="{BB962C8B-B14F-4D97-AF65-F5344CB8AC3E}">
        <p14:creationId xmlns:p14="http://schemas.microsoft.com/office/powerpoint/2010/main" val="760688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17" y="1728050"/>
            <a:ext cx="7815713" cy="4046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099" y="257294"/>
            <a:ext cx="10738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管理铺铜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最为方便的功能：根据板子外围线进行铺铜，也就是整个的铺铜，不在需要自己手动画个轮廓了</a:t>
            </a:r>
          </a:p>
        </p:txBody>
      </p:sp>
    </p:spTree>
    <p:extLst>
      <p:ext uri="{BB962C8B-B14F-4D97-AF65-F5344CB8AC3E}">
        <p14:creationId xmlns:p14="http://schemas.microsoft.com/office/powerpoint/2010/main" val="2094984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9192" y="245622"/>
            <a:ext cx="390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/>
              <a:t>铺铜的修改方式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9337" y="943540"/>
            <a:ext cx="10371220" cy="4949491"/>
            <a:chOff x="640080" y="2027651"/>
            <a:chExt cx="10371220" cy="4949491"/>
          </a:xfrm>
        </p:grpSpPr>
        <p:sp>
          <p:nvSpPr>
            <p:cNvPr id="5" name="矩形 4"/>
            <p:cNvSpPr/>
            <p:nvPr/>
          </p:nvSpPr>
          <p:spPr>
            <a:xfrm>
              <a:off x="654517" y="2027651"/>
              <a:ext cx="10356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管理铺铜，内部可以新建和删除等等操作，但是</a:t>
              </a:r>
              <a:r>
                <a:rPr lang="en-US" altLang="zh-CN" dirty="0"/>
                <a:t>apply</a:t>
              </a:r>
              <a:r>
                <a:rPr lang="zh-CN" altLang="en-US" dirty="0"/>
                <a:t>之后可能还是会报错，需要右键重新铺铜一下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3230449"/>
              <a:ext cx="6731346" cy="3746693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>
            <a:xfrm>
              <a:off x="5832909" y="2551694"/>
              <a:ext cx="298384" cy="7190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6400" y="245622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铺铜的属性修改之后，必须</a:t>
            </a:r>
            <a:r>
              <a:rPr lang="en-US" altLang="zh-CN" dirty="0" err="1"/>
              <a:t>repour</a:t>
            </a:r>
            <a:r>
              <a:rPr lang="zh-CN" altLang="en-US" dirty="0"/>
              <a:t>之后才会生效</a:t>
            </a:r>
          </a:p>
        </p:txBody>
      </p:sp>
    </p:spTree>
    <p:extLst>
      <p:ext uri="{BB962C8B-B14F-4D97-AF65-F5344CB8AC3E}">
        <p14:creationId xmlns:p14="http://schemas.microsoft.com/office/powerpoint/2010/main" val="1973926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" y="182879"/>
            <a:ext cx="5163642" cy="23848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810665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PCB </a:t>
            </a:r>
            <a:r>
              <a:rPr lang="zh-CN" altLang="en-US"/>
              <a:t>更新的时候，通孔</a:t>
            </a:r>
            <a:r>
              <a:rPr lang="en-US" altLang="zh-CN"/>
              <a:t>net</a:t>
            </a:r>
            <a:r>
              <a:rPr lang="zh-CN" altLang="en-US"/>
              <a:t>没有修改过来，导致出错。需要将</a:t>
            </a:r>
            <a:r>
              <a:rPr lang="en-US" altLang="zh-CN"/>
              <a:t>net</a:t>
            </a:r>
            <a:r>
              <a:rPr lang="zh-CN" altLang="en-US"/>
              <a:t>改为</a:t>
            </a:r>
            <a:r>
              <a:rPr lang="en-US" altLang="zh-CN"/>
              <a:t>014</a:t>
            </a:r>
            <a:r>
              <a:rPr lang="zh-CN" altLang="en-US"/>
              <a:t>，这样就不会出错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05" y="182879"/>
            <a:ext cx="4876709" cy="3798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37400" y="424482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更加快捷的添加标号</a:t>
            </a:r>
            <a:r>
              <a:rPr lang="zh-CN" altLang="en-US"/>
              <a:t>。仅给没有标号的元件添加！！</a:t>
            </a:r>
          </a:p>
        </p:txBody>
      </p:sp>
    </p:spTree>
    <p:extLst>
      <p:ext uri="{BB962C8B-B14F-4D97-AF65-F5344CB8AC3E}">
        <p14:creationId xmlns:p14="http://schemas.microsoft.com/office/powerpoint/2010/main" val="3656499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9883" y="84841"/>
            <a:ext cx="11800571" cy="3468132"/>
            <a:chOff x="259883" y="84841"/>
            <a:chExt cx="11800571" cy="3468132"/>
          </a:xfrm>
        </p:grpSpPr>
        <p:grpSp>
          <p:nvGrpSpPr>
            <p:cNvPr id="6" name="组合 5"/>
            <p:cNvGrpSpPr/>
            <p:nvPr/>
          </p:nvGrpSpPr>
          <p:grpSpPr>
            <a:xfrm>
              <a:off x="259883" y="153284"/>
              <a:ext cx="11800571" cy="3110003"/>
              <a:chOff x="259883" y="153284"/>
              <a:chExt cx="11800571" cy="311000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883" y="153284"/>
                <a:ext cx="5764502" cy="285870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37171" y="705473"/>
                <a:ext cx="5823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i="1" dirty="0"/>
                  <a:t>布线基本原则</a:t>
                </a:r>
                <a:endParaRPr lang="en-US" altLang="zh-CN" sz="3600" b="1" i="1" dirty="0"/>
              </a:p>
              <a:p>
                <a:r>
                  <a:rPr lang="zh-CN" altLang="en-US" dirty="0"/>
                  <a:t>十字交叉原则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/>
                  <a:t>PCB</a:t>
                </a:r>
                <a:r>
                  <a:rPr lang="zh-CN" altLang="en-US" dirty="0"/>
                  <a:t>划分为横向布线和纵向布线，最好横向都是同一层的布线（</a:t>
                </a:r>
                <a:r>
                  <a:rPr lang="en-US" altLang="zh-CN" dirty="0"/>
                  <a:t>top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bottom</a:t>
                </a:r>
                <a:r>
                  <a:rPr lang="zh-CN" altLang="en-US" dirty="0"/>
                  <a:t>）。这样十分方便走线，如左图所示。</a:t>
                </a:r>
                <a:r>
                  <a:rPr lang="zh-CN" altLang="en-US" b="1" dirty="0"/>
                  <a:t>这个时候最好布线之前，直插元件横纵两个方向都有所分布</a:t>
                </a:r>
                <a:r>
                  <a:rPr lang="zh-CN" altLang="en-US" dirty="0"/>
                  <a:t>（如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，直插两个层都可以走线），如果没有，</a:t>
                </a:r>
                <a:r>
                  <a:rPr lang="zh-CN" altLang="en-US" b="1" dirty="0"/>
                  <a:t>也可以用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-bottom-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 </a:t>
                </a:r>
                <a:r>
                  <a:rPr lang="zh-CN" altLang="en-US" b="1" dirty="0"/>
                  <a:t>的布线方式，如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。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H="1">
                <a:off x="2711450" y="1087655"/>
                <a:ext cx="1629544" cy="217563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222785" y="269507"/>
                <a:ext cx="1014386" cy="46403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4144756" y="269507"/>
                <a:ext cx="2092415" cy="11894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6237171" y="848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70021" y="31836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9173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00750" y="0"/>
            <a:ext cx="8091250" cy="4018750"/>
            <a:chOff x="252650" y="1251750"/>
            <a:chExt cx="9969848" cy="49467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50" y="1251750"/>
              <a:ext cx="9969848" cy="4946712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2021066" y="5210355"/>
              <a:ext cx="1567524" cy="4313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64484" y="4243184"/>
            <a:ext cx="11411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在层管理中，默认有顶层底层两层，如需要设计多层板，可以通过以下方法。</a:t>
            </a: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添加内电层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internal plane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。内电层是整个完整的平面，是整个的覆铜的，是负片腐蚀，即有走线的地方是腐蚀掉的。可以做电源层，也可以做地层。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添加中间层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layer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。中间层可以作为走线来用，和普通的信号层没有什么区别，只是走线在内部了。是正片腐蚀。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电源层或地线层以及信号层的顺序以四层板为例可以为顶层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底层；顶层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顶层和底层主要是信号层，中间的内电层是电源和地线层。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7268"/>
            <a:ext cx="4120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（设计）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——layer stack manager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（层管理）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75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1386760"/>
            <a:ext cx="3930286" cy="2625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005" y="186431"/>
            <a:ext cx="1077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</a:t>
            </a:r>
            <a:r>
              <a:rPr lang="zh-CN" altLang="en-US"/>
              <a:t>这是毕业设计，足底压力测试板的</a:t>
            </a:r>
            <a:r>
              <a:rPr lang="en-US" altLang="zh-CN"/>
              <a:t>Vcc</a:t>
            </a:r>
            <a:r>
              <a:rPr lang="zh-CN" altLang="en-US"/>
              <a:t>通道，虽然全部都高亮了，但是可以发现在黄色的框框内，贴片</a:t>
            </a:r>
            <a:r>
              <a:rPr lang="en-US" altLang="zh-CN"/>
              <a:t>L1</a:t>
            </a:r>
            <a:r>
              <a:rPr lang="zh-CN" altLang="en-US"/>
              <a:t>上的蓝色导线位于底层是连不上红色的</a:t>
            </a:r>
            <a:r>
              <a:rPr lang="en-US" altLang="zh-CN"/>
              <a:t>top</a:t>
            </a:r>
            <a:r>
              <a:rPr lang="zh-CN" altLang="en-US"/>
              <a:t>层的电路的。</a:t>
            </a:r>
            <a:endParaRPr lang="en-US" altLang="zh-CN"/>
          </a:p>
          <a:p>
            <a:r>
              <a:rPr lang="zh-CN" altLang="en-US"/>
              <a:t>因此虽然</a:t>
            </a:r>
            <a:r>
              <a:rPr lang="en-US" altLang="zh-CN"/>
              <a:t>ctrl+</a:t>
            </a:r>
            <a:r>
              <a:rPr lang="zh-CN" altLang="en-US"/>
              <a:t>左键点击，全部都高亮了，但是该</a:t>
            </a:r>
            <a:r>
              <a:rPr lang="en-US" altLang="zh-CN"/>
              <a:t>Vcc</a:t>
            </a:r>
            <a:r>
              <a:rPr lang="zh-CN" altLang="en-US"/>
              <a:t>通路是断的，无法正常工作。这种板子需要跳线（技巧，跳线的方式可以选择直插的孔之间，距离越近越好）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24" y="4971780"/>
            <a:ext cx="5625921" cy="1178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399" y="3550314"/>
            <a:ext cx="589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这是与</a:t>
            </a:r>
            <a:r>
              <a:rPr lang="en-US" altLang="zh-CN"/>
              <a:t>STM32</a:t>
            </a:r>
            <a:r>
              <a:rPr lang="zh-CN" altLang="en-US"/>
              <a:t>连接的插板，可以看到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。实际使用发现，</a:t>
            </a:r>
            <a:r>
              <a:rPr lang="en-US" altLang="zh-CN"/>
              <a:t>STM32</a:t>
            </a:r>
            <a:r>
              <a:rPr lang="zh-CN" altLang="en-US"/>
              <a:t>上对应的孔，是与下图转置的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。导致插上去之后短路，烧毁导线。此时，需要跳线。</a:t>
            </a:r>
          </a:p>
        </p:txBody>
      </p:sp>
    </p:spTree>
    <p:extLst>
      <p:ext uri="{BB962C8B-B14F-4D97-AF65-F5344CB8AC3E}">
        <p14:creationId xmlns:p14="http://schemas.microsoft.com/office/powerpoint/2010/main" val="39290906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134" y="461639"/>
            <a:ext cx="10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毕设血的教训，</a:t>
            </a:r>
            <a:r>
              <a:rPr lang="zh-CN" altLang="en-US" sz="2800" b="1"/>
              <a:t>上电之前注意用万用表检查</a:t>
            </a:r>
            <a:r>
              <a:rPr lang="en-US" altLang="zh-CN" sz="2800" b="1"/>
              <a:t>Vcc</a:t>
            </a:r>
            <a:r>
              <a:rPr lang="zh-CN" altLang="en-US" sz="2800" b="1"/>
              <a:t>和</a:t>
            </a:r>
            <a:r>
              <a:rPr lang="en-US" altLang="zh-CN" sz="2800" b="1"/>
              <a:t>GND</a:t>
            </a:r>
            <a:r>
              <a:rPr lang="zh-CN" altLang="en-US" sz="2800" b="1"/>
              <a:t>是否短路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9" y="2953264"/>
            <a:ext cx="4447357" cy="3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80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4425" y="394692"/>
            <a:ext cx="9233836" cy="609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i="1" dirty="0"/>
              <a:t>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的电路，用一个信号通过三极管控制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亮灭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自己设计一个小东西，用红外热释模块控制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灯亮灭。</a:t>
            </a:r>
          </a:p>
          <a:p>
            <a:pPr>
              <a:lnSpc>
                <a:spcPct val="150000"/>
              </a:lnSpc>
            </a:pPr>
            <a:endParaRPr lang="zh-CN" altLang="en-US" sz="1600" i="1" dirty="0"/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锂电池</a:t>
            </a:r>
            <a:r>
              <a:rPr lang="en-US" altLang="zh-CN" sz="1600" i="1" dirty="0"/>
              <a:t>18650</a:t>
            </a:r>
            <a:r>
              <a:rPr lang="zh-CN" altLang="en-US" sz="1600" i="1" dirty="0"/>
              <a:t>通过升压板升到</a:t>
            </a:r>
            <a:r>
              <a:rPr lang="en-US" altLang="zh-CN" sz="1600" i="1" dirty="0"/>
              <a:t>5V</a:t>
            </a:r>
            <a:r>
              <a:rPr lang="zh-CN" altLang="en-US" sz="1600" i="1" dirty="0"/>
              <a:t>，电流最大</a:t>
            </a:r>
            <a:r>
              <a:rPr lang="en-US" altLang="zh-CN" sz="1600" i="1" dirty="0"/>
              <a:t>600MA</a:t>
            </a:r>
            <a:r>
              <a:rPr lang="zh-CN" altLang="en-US" sz="1600" i="1" dirty="0"/>
              <a:t>。红外模块输出信号是</a:t>
            </a:r>
            <a:r>
              <a:rPr lang="en-US" altLang="zh-CN" sz="1600" i="1" dirty="0"/>
              <a:t>3.3V </a:t>
            </a:r>
            <a:r>
              <a:rPr lang="zh-CN" altLang="en-US" sz="1600" i="1" dirty="0"/>
              <a:t>电流</a:t>
            </a:r>
            <a:r>
              <a:rPr lang="en-US" altLang="zh-CN" sz="1600" i="1" dirty="0"/>
              <a:t>10ma</a:t>
            </a:r>
            <a:r>
              <a:rPr lang="zh-CN" altLang="en-US" sz="1600" i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本来是用继电器，但是声音比较大，而且体积也大，现在想选一个三极管，利用输出信号驱动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</a:t>
            </a:r>
            <a:r>
              <a:rPr lang="zh-CN" altLang="en-US" i="1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首先需要确定</a:t>
            </a:r>
            <a:r>
              <a:rPr lang="en-US" altLang="zh-CN" dirty="0"/>
              <a:t>LED</a:t>
            </a:r>
            <a:r>
              <a:rPr lang="zh-CN" altLang="en-US" dirty="0"/>
              <a:t>灯的参数（耐压、电流），才能确定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R4</a:t>
            </a:r>
            <a:r>
              <a:rPr lang="zh-CN" altLang="en-US" dirty="0"/>
              <a:t>的参数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再通过三极管的参数（放大倍数）确定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R5</a:t>
            </a:r>
            <a:r>
              <a:rPr lang="zh-CN" altLang="en-US" dirty="0"/>
              <a:t>的值。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LED</a:t>
            </a:r>
            <a:r>
              <a:rPr lang="zh-CN" altLang="en-US" dirty="0"/>
              <a:t>正向压降都是</a:t>
            </a:r>
            <a:r>
              <a:rPr lang="en-US" altLang="zh-CN" dirty="0"/>
              <a:t>5V</a:t>
            </a:r>
            <a:r>
              <a:rPr lang="zh-CN" altLang="en-US" dirty="0"/>
              <a:t>的，那</a:t>
            </a:r>
            <a:r>
              <a:rPr lang="en-US" altLang="zh-CN" dirty="0"/>
              <a:t>R324</a:t>
            </a:r>
            <a:r>
              <a:rPr lang="zh-CN" altLang="en-US" dirty="0"/>
              <a:t>就可以不要了，三极管也可以直接让它工作在饱和导通区（放大倍数可以选大的）；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红外输出模块电流输出是</a:t>
            </a:r>
            <a:r>
              <a:rPr lang="en-US" altLang="zh-CN" dirty="0"/>
              <a:t>10mA</a:t>
            </a:r>
            <a:r>
              <a:rPr lang="zh-CN" altLang="en-US" dirty="0"/>
              <a:t>的话，</a:t>
            </a:r>
            <a:r>
              <a:rPr lang="en-US" altLang="zh-CN" dirty="0"/>
              <a:t>0.5W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100mA</a:t>
            </a:r>
            <a:r>
              <a:rPr lang="zh-CN" altLang="en-US" dirty="0"/>
              <a:t>，</a:t>
            </a:r>
            <a:r>
              <a:rPr lang="en-US" altLang="zh-CN" dirty="0"/>
              <a:t>1.5W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300mA</a:t>
            </a:r>
            <a:r>
              <a:rPr lang="zh-CN" altLang="en-US" dirty="0"/>
              <a:t>，因此三极管的放大倍数需要在</a:t>
            </a:r>
            <a:r>
              <a:rPr lang="en-US" altLang="zh-CN" dirty="0"/>
              <a:t>30</a:t>
            </a:r>
            <a:r>
              <a:rPr lang="zh-CN" altLang="en-US" dirty="0"/>
              <a:t>以上，由于工作在饱和区，三极管上功耗小，贴片的就可以了</a:t>
            </a:r>
          </a:p>
        </p:txBody>
      </p:sp>
      <p:pic>
        <p:nvPicPr>
          <p:cNvPr id="1031" name="Picture 7" descr="https://gss0.baidu.com/7Po3dSag_xI4khGko9WTAnF6hhy/zhidao/wh%3D600%2C800/sign=febd61565a82b2b7a7ca31c2019de7d7/622762d0f703918fff15c498523d269758eec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09399"/>
            <a:ext cx="2438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031" y="271305"/>
            <a:ext cx="64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布线效率提升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3143" y="1215851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在英文输入的情况下，输入</a:t>
            </a:r>
            <a:r>
              <a:rPr lang="en-US" altLang="zh-CN" dirty="0"/>
              <a:t>P-place</a:t>
            </a:r>
            <a:r>
              <a:rPr lang="zh-CN" altLang="en-US" dirty="0"/>
              <a:t>头字母，弹出菜单，再输入选项的头个字母就可以快速选中某项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3143" y="2221953"/>
            <a:ext cx="953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布线过程中</a:t>
            </a:r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L</a:t>
            </a:r>
            <a:r>
              <a:rPr lang="zh-CN" altLang="en-US" dirty="0"/>
              <a:t>，可以切换布线的层。</a:t>
            </a:r>
            <a:endParaRPr lang="en-US" altLang="zh-CN" dirty="0"/>
          </a:p>
          <a:p>
            <a:r>
              <a:rPr lang="en-US" altLang="zh-CN" dirty="0" err="1"/>
              <a:t>Shift+R</a:t>
            </a:r>
            <a:endParaRPr lang="en-US" altLang="zh-CN" dirty="0"/>
          </a:p>
          <a:p>
            <a:r>
              <a:rPr lang="en-US" altLang="zh-CN" dirty="0"/>
              <a:t>Alt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647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310" y="567053"/>
            <a:ext cx="1112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F4F4F"/>
                </a:solidFill>
                <a:latin typeface="OpenSans-Regular"/>
              </a:rPr>
              <a:t>	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现在的电子产品都在向小型轻便化方向发展。当你的设计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板特别特别小，有的电子产品模块小到几厘米见方那么的小块时，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加工制造倒还好说，但是到了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装配环节，那么小的面积放在贴片机上进行装配就带来了问题。没有办法上装配生产线！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r>
              <a:rPr lang="zh-CN" altLang="en-US"/>
              <a:t>这里就需要对小块</a:t>
            </a:r>
            <a:r>
              <a:rPr lang="en-US" altLang="zh-CN"/>
              <a:t>PCB</a:t>
            </a:r>
            <a:r>
              <a:rPr lang="zh-CN" altLang="en-US"/>
              <a:t>进行拼版，拼成符合装配上机要求的合适的面积，或者拼成阴阳板，更加便于贴片装配。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4418"/>
              </p:ext>
            </p:extLst>
          </p:nvPr>
        </p:nvGraphicFramePr>
        <p:xfrm>
          <a:off x="233779" y="3189911"/>
          <a:ext cx="11546002" cy="3108960"/>
        </p:xfrm>
        <a:graphic>
          <a:graphicData uri="http://schemas.openxmlformats.org/drawingml/2006/table">
            <a:tbl>
              <a:tblPr/>
              <a:tblGrid>
                <a:gridCol w="11546002">
                  <a:extLst>
                    <a:ext uri="{9D8B030D-6E8A-4147-A177-3AD203B41FA5}">
                      <a16:colId xmlns:a16="http://schemas.microsoft.com/office/drawing/2014/main" val="3993143822"/>
                    </a:ext>
                  </a:extLst>
                </a:gridCol>
              </a:tblGrid>
              <a:tr h="2204716">
                <a:tc>
                  <a:txBody>
                    <a:bodyPr/>
                    <a:lstStyle/>
                    <a:p>
                      <a:r>
                        <a:rPr lang="en-US" altLang="zh-CN" sz="1700">
                          <a:effectLst/>
                        </a:rPr>
                        <a:t>1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en-US" altLang="zh-CN" sz="1700">
                          <a:effectLst/>
                        </a:rPr>
                        <a:t>V-CUT </a:t>
                      </a:r>
                      <a:r>
                        <a:rPr lang="zh-CN" altLang="en-US" sz="1700">
                          <a:effectLst/>
                        </a:rPr>
                        <a:t>就是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形切割，一刀下去并不把板子切透，在板子背面同样的位置在切一刀也不切透，要切割的地方从截面来看是上下两个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形的，只有中间连着， 所以要是双面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效果就是只要轻轻一掰，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板就会断开，一般用来做拼板或加工艺边用的，在贴完芯片后出厂时掰断。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是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最后的一道工序，用一个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的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型刀直接划过板子，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中途不能停，也不能走曲线，所以走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VCUT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工艺的都是外形都是直边的板子。</a:t>
                      </a:r>
                      <a:r>
                        <a:rPr lang="en-US" altLang="zh-CN" sz="1700">
                          <a:effectLst/>
                        </a:rPr>
                        <a:t>VCUT</a:t>
                      </a:r>
                      <a:r>
                        <a:rPr lang="zh-CN" altLang="en-US" sz="1700">
                          <a:effectLst/>
                        </a:rPr>
                        <a:t>需要在正反面做两次，一个</a:t>
                      </a:r>
                      <a:r>
                        <a:rPr lang="en-US" altLang="zh-CN" sz="1700">
                          <a:effectLst/>
                        </a:rPr>
                        <a:t>1.6mm</a:t>
                      </a:r>
                      <a:r>
                        <a:rPr lang="zh-CN" altLang="en-US" sz="1700">
                          <a:effectLst/>
                        </a:rPr>
                        <a:t>的板子，上下各划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最后中间还有</a:t>
                      </a:r>
                      <a:r>
                        <a:rPr lang="en-US" altLang="zh-CN" sz="1700">
                          <a:effectLst/>
                        </a:rPr>
                        <a:t>1mm</a:t>
                      </a:r>
                      <a:r>
                        <a:rPr lang="zh-CN" altLang="en-US" sz="1700">
                          <a:effectLst/>
                        </a:rPr>
                        <a:t>的相连，这样在分板子的时候也容易出问题。外观也不好看，毛刺多。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2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邮票孔，这个东西只是在两个板子不规则的拼接，要用一个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1.2mm-2.0mm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的铣刀把外形铣出来</a:t>
                      </a:r>
                      <a:r>
                        <a:rPr lang="zh-CN" altLang="en-US" sz="1700">
                          <a:effectLst/>
                        </a:rPr>
                        <a:t>，留下剩余的链接点，那么链接点也是有强度的，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为了好分板那就打两排邮票孔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3</a:t>
                      </a:r>
                      <a:r>
                        <a:rPr lang="zh-CN" altLang="en-US" sz="1700">
                          <a:effectLst/>
                        </a:rPr>
                        <a:t>，关于强度的事情一定要考虑，不要留的连接处太小了，板子变形了最后走</a:t>
                      </a:r>
                      <a:r>
                        <a:rPr lang="en-US" altLang="zh-CN" sz="1700">
                          <a:effectLst/>
                        </a:rPr>
                        <a:t>SMT</a:t>
                      </a:r>
                      <a:r>
                        <a:rPr lang="zh-CN" altLang="en-US" sz="1700">
                          <a:effectLst/>
                        </a:rPr>
                        <a:t>的时候就麻烦了。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4</a:t>
                      </a:r>
                      <a:r>
                        <a:rPr lang="zh-CN" altLang="en-US" sz="1700">
                          <a:effectLst/>
                        </a:rPr>
                        <a:t>，如果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没有这个功能就在</a:t>
                      </a:r>
                      <a:r>
                        <a:rPr lang="en-US" altLang="zh-CN" sz="1700">
                          <a:effectLst/>
                        </a:rPr>
                        <a:t>CAM350</a:t>
                      </a:r>
                      <a:r>
                        <a:rPr lang="zh-CN" altLang="en-US" sz="1700">
                          <a:effectLst/>
                        </a:rPr>
                        <a:t>里拼吧，拼个轮廓让板厂继续做，即使你拼的再好，板厂也要继续处理你的</a:t>
                      </a:r>
                      <a:r>
                        <a:rPr lang="en-US" altLang="zh-CN" sz="1700">
                          <a:effectLst/>
                        </a:rPr>
                        <a:t>GERBER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808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310" y="2155481"/>
            <a:ext cx="1096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拼版制作的</a:t>
            </a:r>
            <a:r>
              <a:rPr lang="en-US" altLang="zh-CN" b="1"/>
              <a:t>PCB</a:t>
            </a:r>
            <a:r>
              <a:rPr lang="zh-CN" altLang="en-US" b="1"/>
              <a:t>，得到的还是比较大的</a:t>
            </a:r>
            <a:r>
              <a:rPr lang="en-US" altLang="zh-CN" b="1"/>
              <a:t>PCB</a:t>
            </a:r>
            <a:r>
              <a:rPr lang="zh-CN" altLang="en-US" b="1"/>
              <a:t>，但是中间有割痕，方便掰开成小块的</a:t>
            </a:r>
            <a:r>
              <a:rPr lang="en-US" altLang="zh-CN" b="1"/>
              <a:t>PCB</a:t>
            </a:r>
            <a:r>
              <a:rPr lang="zh-CN" altLang="en-US" b="1"/>
              <a:t>。加工方式有</a:t>
            </a:r>
            <a:r>
              <a:rPr lang="en-US" altLang="zh-CN" b="1"/>
              <a:t>V</a:t>
            </a:r>
            <a:r>
              <a:rPr lang="zh-CN" altLang="en-US" b="1"/>
              <a:t>割和邮票孔等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0310" y="81417"/>
            <a:ext cx="238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拼版意义</a:t>
            </a:r>
          </a:p>
        </p:txBody>
      </p:sp>
    </p:spTree>
    <p:extLst>
      <p:ext uri="{BB962C8B-B14F-4D97-AF65-F5344CB8AC3E}">
        <p14:creationId xmlns:p14="http://schemas.microsoft.com/office/powerpoint/2010/main" val="29480099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0" y="1977758"/>
            <a:ext cx="3533066" cy="4632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616" y="2429689"/>
            <a:ext cx="650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rgbClr val="7030A0"/>
                </a:solidFill>
              </a:rPr>
              <a:t>该方法只针对不同板子拼接</a:t>
            </a:r>
            <a:r>
              <a:rPr lang="zh-CN" altLang="en-US" sz="2800" b="1" i="1">
                <a:solidFill>
                  <a:srgbClr val="FF0000"/>
                </a:solidFill>
              </a:rPr>
              <a:t>。在不同板子拼版的时候要注意区分好不同板之间的标号问题。比如板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，就都是用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开头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210" y="284085"/>
            <a:ext cx="11061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方法一</a:t>
            </a:r>
            <a:r>
              <a:rPr lang="zh-CN" altLang="en-US"/>
              <a:t>，画在同一个原理图里面，最后更新到同一个</a:t>
            </a:r>
            <a:r>
              <a:rPr lang="en-US" altLang="zh-CN"/>
              <a:t>PCB</a:t>
            </a:r>
            <a:r>
              <a:rPr lang="zh-CN" altLang="en-US"/>
              <a:t>中，最后再示意需要</a:t>
            </a:r>
            <a:r>
              <a:rPr lang="en-US" altLang="zh-CN"/>
              <a:t>V—cut</a:t>
            </a:r>
            <a:r>
              <a:rPr lang="zh-CN" altLang="en-US"/>
              <a:t>的地方。要注意不同的标号问题。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V-cut</a:t>
            </a:r>
            <a:r>
              <a:rPr lang="zh-CN" altLang="en-US"/>
              <a:t>或者邮票孔的实际加工是后期工程师的工作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2179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017" y="106532"/>
            <a:ext cx="7084381" cy="1169551"/>
            <a:chOff x="710213" y="372862"/>
            <a:chExt cx="7084381" cy="1169551"/>
          </a:xfrm>
        </p:grpSpPr>
        <p:sp>
          <p:nvSpPr>
            <p:cNvPr id="2" name="文本框 1"/>
            <p:cNvSpPr txBox="1"/>
            <p:nvPr/>
          </p:nvSpPr>
          <p:spPr>
            <a:xfrm>
              <a:off x="710213" y="372862"/>
              <a:ext cx="115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复制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0213" y="834527"/>
              <a:ext cx="7084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选择元件，复制后，鼠标变成十字形，需要左键点击确认一下，才能进一步粘贴。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7017" y="1452326"/>
            <a:ext cx="7253057" cy="861775"/>
            <a:chOff x="587017" y="2160212"/>
            <a:chExt cx="7253057" cy="861775"/>
          </a:xfrm>
        </p:grpSpPr>
        <p:sp>
          <p:nvSpPr>
            <p:cNvPr id="4" name="文本框 3"/>
            <p:cNvSpPr txBox="1"/>
            <p:nvPr/>
          </p:nvSpPr>
          <p:spPr>
            <a:xfrm>
              <a:off x="587017" y="2160212"/>
              <a:ext cx="276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智能粘贴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017" y="2621877"/>
              <a:ext cx="7253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选择元件，复制后需要左键点击确认一下，才能进一步粘贴。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88" y="506641"/>
            <a:ext cx="3144673" cy="59802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64066" y="6337961"/>
            <a:ext cx="717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为了防止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AD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将标号自动加下标，需要选择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Duplicate Designator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选中。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2457343"/>
            <a:ext cx="7253057" cy="3804653"/>
            <a:chOff x="0" y="2457343"/>
            <a:chExt cx="7253057" cy="3804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32143"/>
            <a:stretch/>
          </p:blipFill>
          <p:spPr>
            <a:xfrm>
              <a:off x="0" y="2457343"/>
              <a:ext cx="7253057" cy="38046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0" y="2457343"/>
              <a:ext cx="102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原理图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6449" y="3127435"/>
            <a:ext cx="2580239" cy="2613299"/>
            <a:chOff x="6166449" y="3127435"/>
            <a:chExt cx="2580239" cy="26132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449" y="3496767"/>
              <a:ext cx="2580239" cy="22439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410600" y="3127435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PCB</a:t>
              </a:r>
              <a:r>
                <a:rPr lang="zh-CN" altLang="en-US" b="1">
                  <a:solidFill>
                    <a:srgbClr val="FF0000"/>
                  </a:solidFill>
                </a:rPr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2670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89378"/>
            <a:ext cx="7423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方法一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，复制粘贴法</a:t>
            </a:r>
            <a:r>
              <a:rPr lang="en-US" altLang="zh-CN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针对同一个板子拼接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" y="1311241"/>
            <a:ext cx="4152599" cy="2536958"/>
          </a:xfrm>
          <a:prstGeom prst="rect">
            <a:avLst/>
          </a:prstGeom>
        </p:spPr>
      </p:pic>
      <p:pic>
        <p:nvPicPr>
          <p:cNvPr id="2050" name="Picture 2" descr="https://img-blog.csdnimg.cn/20181213204216544.png?x-oss-process=image/watermark,type_ZmFuZ3poZW5naGVpdGk,shadow_10,text_aHR0cHM6Ly9ibG9nLmNzZG4ubmV0L3h4X3l5X3p6MTIz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7" y="4533499"/>
            <a:ext cx="2236720" cy="1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760" y="3927107"/>
            <a:ext cx="37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智能粘贴，保持</a:t>
            </a:r>
            <a:r>
              <a:rPr lang="en-US" altLang="zh-CN"/>
              <a:t>net</a:t>
            </a:r>
            <a:r>
              <a:rPr lang="zh-CN" altLang="en-US"/>
              <a:t>名称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954628"/>
            <a:ext cx="6412970" cy="4060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0383" y="5322771"/>
            <a:ext cx="551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有大量飞线，可以不用管</a:t>
            </a:r>
          </a:p>
        </p:txBody>
      </p:sp>
    </p:spTree>
    <p:extLst>
      <p:ext uri="{BB962C8B-B14F-4D97-AF65-F5344CB8AC3E}">
        <p14:creationId xmlns:p14="http://schemas.microsoft.com/office/powerpoint/2010/main" val="27120264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8" y="288758"/>
            <a:ext cx="6507659" cy="3561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2" y="1469266"/>
            <a:ext cx="447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不要用智能粘贴，就不会复制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名称，导致粘贴出来的都没有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，全部会出错</a:t>
            </a:r>
          </a:p>
        </p:txBody>
      </p:sp>
    </p:spTree>
    <p:extLst>
      <p:ext uri="{BB962C8B-B14F-4D97-AF65-F5344CB8AC3E}">
        <p14:creationId xmlns:p14="http://schemas.microsoft.com/office/powerpoint/2010/main" val="2573256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098" y="187890"/>
            <a:ext cx="255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拼版方法二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" y="1020278"/>
            <a:ext cx="3083993" cy="4647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7" y="888510"/>
            <a:ext cx="4205288" cy="5526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3" y="1770031"/>
            <a:ext cx="4119328" cy="3648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1510" y="264834"/>
            <a:ext cx="89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比较方便，修改原文件，就可以更新到拼版文件。不同</a:t>
            </a:r>
            <a:r>
              <a:rPr lang="en-US" altLang="zh-CN" b="1">
                <a:solidFill>
                  <a:srgbClr val="FF0000"/>
                </a:solidFill>
              </a:rPr>
              <a:t>PCB</a:t>
            </a:r>
            <a:r>
              <a:rPr lang="zh-CN" altLang="en-US" b="1">
                <a:solidFill>
                  <a:srgbClr val="FF0000"/>
                </a:solidFill>
              </a:rPr>
              <a:t>可以分别画，很方便</a:t>
            </a:r>
          </a:p>
        </p:txBody>
      </p:sp>
    </p:spTree>
    <p:extLst>
      <p:ext uri="{BB962C8B-B14F-4D97-AF65-F5344CB8AC3E}">
        <p14:creationId xmlns:p14="http://schemas.microsoft.com/office/powerpoint/2010/main" val="7372768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652" y="634920"/>
            <a:ext cx="11859300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File &gt; New &gt; PCB </a:t>
            </a:r>
            <a:r>
              <a:rPr lang="zh-CN" altLang="en-US"/>
              <a:t>创建一个尺寸为</a:t>
            </a:r>
            <a:r>
              <a:rPr lang="en-US" altLang="zh-CN"/>
              <a:t>160 x 65mm </a:t>
            </a:r>
            <a:r>
              <a:rPr lang="zh-CN" altLang="en-US"/>
              <a:t>的矩形</a:t>
            </a:r>
            <a:r>
              <a:rPr lang="en-US" altLang="zh-CN"/>
              <a:t>PCB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 </a:t>
            </a:r>
            <a:r>
              <a:rPr lang="en-US" altLang="zh-CN"/>
              <a:t>Place &gt; Embedded Board Array/Panelize</a:t>
            </a:r>
            <a:r>
              <a:rPr lang="zh-CN" altLang="en-US"/>
              <a:t>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4F4F4F"/>
                </a:solidFill>
                <a:latin typeface="OpenSans-Regular"/>
              </a:rPr>
              <a:t>重新定位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的原点到阵列板的原点上。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下面进入层面颜色管理器，把</a:t>
            </a:r>
            <a:r>
              <a:rPr lang="en-US" altLang="zh-CN"/>
              <a:t>Mechanical2</a:t>
            </a:r>
            <a:r>
              <a:rPr lang="zh-CN" altLang="en-US"/>
              <a:t>改名为</a:t>
            </a:r>
            <a:r>
              <a:rPr lang="en-US" altLang="zh-CN"/>
              <a:t>Route Cutter Tool Layer</a:t>
            </a:r>
            <a:r>
              <a:rPr lang="zh-CN" altLang="en-US"/>
              <a:t>，在这个层上绘制的线定义为铣刀铣穿</a:t>
            </a:r>
            <a:r>
              <a:rPr lang="en-US" altLang="zh-CN"/>
              <a:t>PCB</a:t>
            </a:r>
            <a:r>
              <a:rPr lang="zh-CN" altLang="en-US"/>
              <a:t>的走线；把</a:t>
            </a:r>
            <a:r>
              <a:rPr lang="en-US" altLang="zh-CN"/>
              <a:t>Mechanical5</a:t>
            </a:r>
            <a:r>
              <a:rPr lang="zh-CN" altLang="en-US"/>
              <a:t>改名为</a:t>
            </a:r>
            <a:r>
              <a:rPr lang="en-US" altLang="zh-CN"/>
              <a:t>FabNotes</a:t>
            </a:r>
            <a:r>
              <a:rPr lang="zh-CN" altLang="en-US"/>
              <a:t>，在这个层上绘制的线定义为要在</a:t>
            </a:r>
            <a:r>
              <a:rPr lang="en-US" altLang="zh-CN"/>
              <a:t>PCB</a:t>
            </a:r>
            <a:r>
              <a:rPr lang="zh-CN" altLang="en-US"/>
              <a:t>上洗出</a:t>
            </a:r>
            <a:r>
              <a:rPr lang="en-US" altLang="zh-CN"/>
              <a:t>V</a:t>
            </a:r>
            <a:r>
              <a:rPr lang="zh-CN" altLang="en-US"/>
              <a:t>槽（</a:t>
            </a:r>
            <a:r>
              <a:rPr lang="en-US" altLang="zh-CN"/>
              <a:t>V-GROOVE</a:t>
            </a:r>
            <a:r>
              <a:rPr lang="zh-CN" altLang="en-US"/>
              <a:t>）的走线。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拼好的阵列板转换成</a:t>
            </a:r>
            <a:r>
              <a:rPr lang="en-US" altLang="zh-CN"/>
              <a:t>Gerber</a:t>
            </a:r>
            <a:r>
              <a:rPr lang="zh-CN" altLang="en-US"/>
              <a:t>等加工图纸文件。给到</a:t>
            </a:r>
            <a:r>
              <a:rPr lang="en-US" altLang="zh-CN"/>
              <a:t>PCB</a:t>
            </a:r>
            <a:r>
              <a:rPr lang="zh-CN" altLang="en-US"/>
              <a:t>加工板厂，与板厂沟通具体工艺要求和细节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73255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步骤</a:t>
            </a:r>
          </a:p>
        </p:txBody>
      </p:sp>
      <p:sp>
        <p:nvSpPr>
          <p:cNvPr id="4" name="矩形 3"/>
          <p:cNvSpPr/>
          <p:nvPr/>
        </p:nvSpPr>
        <p:spPr>
          <a:xfrm>
            <a:off x="365760" y="4055215"/>
            <a:ext cx="1115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 这里要注意的是，对于不同的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拼在一起的情况，那些需要拼在一起的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的层数设置和板层厚度设置都需要完全一致。才能拼在一起进行加工。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760" y="4822257"/>
            <a:ext cx="981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用这种方法加工，需要拼版文件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定位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r>
              <a:rPr lang="zh-CN" altLang="en-US" sz="2400">
                <a:solidFill>
                  <a:srgbClr val="FF0000"/>
                </a:solidFill>
              </a:rPr>
              <a:t>和原文件（加工细节）两部分！</a:t>
            </a:r>
          </a:p>
        </p:txBody>
      </p:sp>
    </p:spTree>
    <p:extLst>
      <p:ext uri="{BB962C8B-B14F-4D97-AF65-F5344CB8AC3E}">
        <p14:creationId xmlns:p14="http://schemas.microsoft.com/office/powerpoint/2010/main" val="19124102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0" y="1184589"/>
            <a:ext cx="9650139" cy="38280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6" y="351693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元件库在不同的</a:t>
            </a:r>
            <a:r>
              <a:rPr lang="en-US" altLang="zh-CN" dirty="0"/>
              <a:t>AD</a:t>
            </a:r>
            <a:r>
              <a:rPr lang="zh-CN" altLang="en-US" dirty="0"/>
              <a:t>版本或者不同电脑之间的移植方式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8090" y="5276195"/>
            <a:ext cx="965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可以选择： 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.intlib </a:t>
            </a:r>
            <a:r>
              <a:rPr lang="zh-CN" altLang="en-US" sz="2000" b="1" dirty="0"/>
              <a:t>三种文件。 </a:t>
            </a:r>
            <a:r>
              <a:rPr lang="en-US" altLang="zh-CN" sz="2000" b="1" dirty="0"/>
              <a:t>   </a:t>
            </a:r>
            <a:r>
              <a:rPr lang="en-US" altLang="zh-CN" sz="2000" b="1" dirty="0" err="1"/>
              <a:t>intergrated</a:t>
            </a:r>
            <a:r>
              <a:rPr lang="en-US" altLang="zh-CN" sz="2000" b="1" dirty="0"/>
              <a:t> library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要完整的移植，需要互相原理图和封装对应的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  <a:p>
            <a:r>
              <a:rPr lang="zh-CN" altLang="en-US" sz="2000" b="1" dirty="0"/>
              <a:t>或者单独的</a:t>
            </a:r>
            <a:r>
              <a:rPr lang="en-US" altLang="zh-CN" sz="2000" b="1" dirty="0"/>
              <a:t>intlib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57122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530" y="1362617"/>
            <a:ext cx="8219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(integrated library)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需包含 。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先创建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(file -&gt; new -&gt; project -&gt; integrated library)</a:t>
            </a:r>
            <a:br>
              <a:rPr lang="en-US" altLang="zh-CN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将已做好的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纳入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project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之下 （左边的视窗）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点按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-&gt; compile integrated library .....</a:t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最后在工程文件夹里面的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Outputs for ……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可以找到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3045" y="391886"/>
            <a:ext cx="89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——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同时包含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封装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元件图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两个文件的信息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520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0308" y="1152641"/>
            <a:ext cx="108577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USB接口（物理接口）其实分两类：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一类是有数据传输的USB接口，也就是PC或者笔记本上的，这种带数据传输的接口，最大供电电流是500mA，这是由USB2.0传输控制器来控制的，这个限制是由USB2.0技术规范所限制的，具体文档到官网去找（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USB.org - Welcome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另一类是没有数据传输功能的USB接口，比如充电宝或者充电器，这些设备的最大电流不受500mA的限制，因为它们没有通信功能。所以这些可以有1A，2A的输出。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，电脑的供电能力是协议规定，就这么简单。对于有数据传输的设备，设备描述符里有最大电流的请求：然后控制器会按照个电流去供电。对于充电宝来说，是没有这些描述符的，那么就看它内阻有多大了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 PD规范里有更复杂的供电设置，很多新的充电宝、充电设备已经支持PD协议了。</a:t>
            </a:r>
          </a:p>
        </p:txBody>
      </p:sp>
    </p:spTree>
    <p:extLst>
      <p:ext uri="{BB962C8B-B14F-4D97-AF65-F5344CB8AC3E}">
        <p14:creationId xmlns:p14="http://schemas.microsoft.com/office/powerpoint/2010/main" val="20678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200" y="327880"/>
            <a:ext cx="476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如何生成</a:t>
            </a:r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Gerber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加工文件</a:t>
            </a:r>
            <a:endParaRPr lang="zh-CN" altLang="en-US" sz="28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394" y="1347537"/>
            <a:ext cx="58232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加工文件有三种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加工焊盘和布线文件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加工机械层文件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加工通孔文件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84992" y="3352079"/>
            <a:ext cx="3243196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加工焊盘和布线文件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6885" y="4078644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/>
              <a:t>，进入</a:t>
            </a:r>
            <a:r>
              <a:rPr lang="en-US" altLang="zh-CN"/>
              <a:t>Gerber setup </a:t>
            </a:r>
            <a:r>
              <a:rPr lang="zh-CN" altLang="en-US"/>
              <a:t>界面</a:t>
            </a:r>
            <a:r>
              <a:rPr lang="en-US" altLang="zh-CN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“General”——</a:t>
            </a: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，这个尺寸精度比较高。</a:t>
            </a:r>
            <a:r>
              <a:rPr lang="en-US" altLang="zh-CN"/>
              <a:t>0.01mil</a:t>
            </a:r>
            <a:r>
              <a:rPr lang="zh-CN" altLang="en-US"/>
              <a:t>分辨率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zh-CN" altLang="en-US"/>
              <a:t>选中“</a:t>
            </a:r>
            <a:r>
              <a:rPr lang="en-US" altLang="zh-CN"/>
              <a:t>include unconnected mid-layer pads”</a:t>
            </a:r>
            <a:r>
              <a:rPr lang="zh-CN" altLang="en-US"/>
              <a:t>，“</a:t>
            </a:r>
            <a:r>
              <a:rPr lang="en-US" altLang="zh-CN"/>
              <a:t>Plot Layers” </a:t>
            </a:r>
            <a:r>
              <a:rPr lang="zh-CN" altLang="en-US"/>
              <a:t>里面选择“</a:t>
            </a:r>
            <a:r>
              <a:rPr lang="en-US" altLang="zh-CN"/>
              <a:t>used on”</a:t>
            </a:r>
            <a:r>
              <a:rPr lang="zh-CN" altLang="en-US"/>
              <a:t>，要检查，不要丢掉层。“</a:t>
            </a:r>
            <a:r>
              <a:rPr lang="en-US" altLang="zh-CN"/>
              <a:t>mirror layers” </a:t>
            </a:r>
            <a:r>
              <a:rPr lang="zh-CN" altLang="en-US"/>
              <a:t>里面选择 “</a:t>
            </a:r>
            <a:r>
              <a:rPr lang="en-US" altLang="zh-CN"/>
              <a:t>all off”</a:t>
            </a:r>
            <a:r>
              <a:rPr lang="zh-CN" altLang="en-US"/>
              <a:t>，右边的机械层都不要选。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“Apertures”——</a:t>
            </a:r>
            <a:r>
              <a:rPr lang="zh-CN" altLang="en-US"/>
              <a:t>选中“</a:t>
            </a:r>
            <a:r>
              <a:rPr lang="en-US" altLang="zh-CN"/>
              <a:t>Embeded apertures(RS274X) 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“</a:t>
            </a:r>
            <a:r>
              <a:rPr lang="en-US" altLang="zh-CN" b="1"/>
              <a:t>advanced”——</a:t>
            </a:r>
            <a:r>
              <a:rPr lang="zh-CN" altLang="en-US"/>
              <a:t>“</a:t>
            </a:r>
            <a:r>
              <a:rPr lang="en-US" altLang="zh-CN"/>
              <a:t>Leading/Trailing Zeroes” </a:t>
            </a:r>
            <a:r>
              <a:rPr lang="zh-CN" altLang="en-US"/>
              <a:t>区域选中“</a:t>
            </a:r>
            <a:r>
              <a:rPr lang="en-US" altLang="zh-CN"/>
              <a:t>Suppress leading zeroes”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3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5172"/>
            <a:ext cx="2730235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加工机械层文件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31008" y="857709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 b="1"/>
              <a:t>进入</a:t>
            </a:r>
            <a:r>
              <a:rPr lang="en-US" altLang="zh-CN" b="1"/>
              <a:t>Gerber setup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en-US" altLang="zh-CN"/>
              <a:t>“plotlayers/ mirrorlayers” </a:t>
            </a:r>
            <a:r>
              <a:rPr lang="zh-CN" altLang="en-US"/>
              <a:t>都</a:t>
            </a:r>
            <a:r>
              <a:rPr lang="en-US" altLang="zh-CN"/>
              <a:t>all off</a:t>
            </a:r>
            <a:r>
              <a:rPr lang="zh-CN" altLang="en-US"/>
              <a:t>，“</a:t>
            </a:r>
            <a:r>
              <a:rPr lang="en-US" altLang="zh-CN"/>
              <a:t>include unconnected mid-layer pads”</a:t>
            </a:r>
            <a:r>
              <a:rPr lang="zh-CN" altLang="en-US"/>
              <a:t> 不打勾</a:t>
            </a:r>
            <a:r>
              <a:rPr lang="en-US" altLang="zh-CN"/>
              <a:t>, </a:t>
            </a:r>
            <a:r>
              <a:rPr lang="zh-CN" altLang="en-US"/>
              <a:t>只选中有关板子外框的机械层。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“Drill Drawing”——</a:t>
            </a:r>
            <a:r>
              <a:rPr lang="zh-CN" altLang="en-US"/>
              <a:t>一般选择“</a:t>
            </a:r>
            <a:r>
              <a:rPr lang="en-US" altLang="zh-CN"/>
              <a:t>Plot all used layer pairs”</a:t>
            </a:r>
            <a:r>
              <a:rPr lang="zh-CN" altLang="en-US"/>
              <a:t>，“</a:t>
            </a:r>
            <a:r>
              <a:rPr lang="en-US" altLang="zh-CN"/>
              <a:t>mirror plots”</a:t>
            </a:r>
            <a:r>
              <a:rPr lang="zh-CN" altLang="en-US"/>
              <a:t>不用选中。</a:t>
            </a:r>
            <a:r>
              <a:rPr lang="en-US" altLang="zh-CN"/>
              <a:t>Drill Drawing plots </a:t>
            </a:r>
            <a:r>
              <a:rPr lang="zh-CN" altLang="en-US"/>
              <a:t>和 </a:t>
            </a:r>
            <a:r>
              <a:rPr lang="en-US" altLang="zh-CN"/>
              <a:t>Drill Guide Plots</a:t>
            </a:r>
            <a:r>
              <a:rPr lang="zh-CN" altLang="en-US"/>
              <a:t>做同样的选择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点击“</a:t>
            </a:r>
            <a:r>
              <a:rPr lang="en-US" altLang="zh-CN"/>
              <a:t>ok”</a:t>
            </a:r>
            <a:r>
              <a:rPr lang="zh-CN" altLang="en-US"/>
              <a:t>按键，进行第二次输出。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0" y="3826836"/>
            <a:ext cx="2473754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加工通孔文件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37" y="4333963"/>
            <a:ext cx="1139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 file-fabrication outputs</a:t>
            </a:r>
            <a:r>
              <a:rPr lang="zh-CN" altLang="en-US" b="1"/>
              <a:t>－</a:t>
            </a:r>
            <a:r>
              <a:rPr lang="en-US" altLang="zh-CN" b="1"/>
              <a:t>NC Drill Files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“Leading/Trailing Zeroes” </a:t>
            </a:r>
            <a:r>
              <a:rPr lang="zh-CN" altLang="en-US" b="1"/>
              <a:t>区域，选中“</a:t>
            </a:r>
            <a:r>
              <a:rPr lang="en-US" altLang="zh-CN" b="1"/>
              <a:t>Suppress trailing zeroes”</a:t>
            </a:r>
            <a:r>
              <a:rPr lang="zh-CN" altLang="en-US" b="1"/>
              <a:t>，和之前</a:t>
            </a:r>
            <a:r>
              <a:rPr lang="en-US" altLang="zh-CN" b="1"/>
              <a:t>Gerber Setup </a:t>
            </a:r>
            <a:r>
              <a:rPr lang="zh-CN" altLang="en-US" b="1"/>
              <a:t>的“</a:t>
            </a:r>
            <a:r>
              <a:rPr lang="en-US" altLang="zh-CN" b="1"/>
              <a:t>advanced”</a:t>
            </a:r>
            <a:r>
              <a:rPr lang="zh-CN" altLang="en-US" b="1"/>
              <a:t>里面要保持一致，其他默认选项不变。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点击</a:t>
            </a:r>
            <a:r>
              <a:rPr lang="en-US" altLang="zh-CN" b="1"/>
              <a:t>ok</a:t>
            </a:r>
            <a:r>
              <a:rPr lang="zh-CN" altLang="en-US" b="1"/>
              <a:t>按键，进行第三次输出。在弹出来的“</a:t>
            </a:r>
            <a:r>
              <a:rPr lang="en-US" altLang="zh-CN" b="1"/>
              <a:t>import Drill Data” </a:t>
            </a:r>
            <a:r>
              <a:rPr lang="zh-CN" altLang="en-US" b="1"/>
              <a:t>界面里左键点击“</a:t>
            </a:r>
            <a:r>
              <a:rPr lang="en-US" altLang="zh-CN" b="1"/>
              <a:t>ok”</a:t>
            </a:r>
            <a:r>
              <a:rPr lang="zh-CN" altLang="en-US" b="1"/>
              <a:t>按键，进行输出。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28531130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" y="247651"/>
            <a:ext cx="4150175" cy="3696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71" y="161823"/>
            <a:ext cx="4494391" cy="359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43" y="2441258"/>
            <a:ext cx="4102531" cy="44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40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283" y="1753056"/>
            <a:ext cx="929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https://www.jiepei.com/pcbonline.html?BoardHeight=6.5&amp;BoardWidth=5.5&amp;num=5&amp;countNumer=5&amp;txtSelNum=&amp;BoardLayers=2&amp;BoardThickness=1.6</a:t>
            </a:r>
            <a:endParaRPr lang="en-US" altLang="zh-CN"/>
          </a:p>
          <a:p>
            <a:r>
              <a:rPr lang="en-US" altLang="zh-CN"/>
              <a:t>PCB</a:t>
            </a:r>
            <a:r>
              <a:rPr lang="zh-CN" altLang="en-US"/>
              <a:t>在线计价</a:t>
            </a:r>
          </a:p>
        </p:txBody>
      </p:sp>
    </p:spTree>
    <p:extLst>
      <p:ext uri="{BB962C8B-B14F-4D97-AF65-F5344CB8AC3E}">
        <p14:creationId xmlns:p14="http://schemas.microsoft.com/office/powerpoint/2010/main" val="1949341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7282"/>
            <a:ext cx="5800078" cy="4866210"/>
            <a:chOff x="6150710" y="77739"/>
            <a:chExt cx="5800078" cy="486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710" y="77739"/>
              <a:ext cx="5800078" cy="48662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3267" y="2229406"/>
              <a:ext cx="4005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>
                  <a:solidFill>
                    <a:srgbClr val="FF0000"/>
                  </a:solidFill>
                </a:rPr>
                <a:t>检查方法</a:t>
              </a:r>
              <a:endParaRPr lang="en-US" altLang="zh-CN" sz="2800" b="1" i="1">
                <a:solidFill>
                  <a:srgbClr val="FF0000"/>
                </a:solidFill>
              </a:endParaRPr>
            </a:p>
            <a:p>
              <a:r>
                <a:rPr lang="en-US" altLang="zh-CN" sz="2800" b="1" i="1">
                  <a:solidFill>
                    <a:srgbClr val="FF0000"/>
                  </a:solidFill>
                </a:rPr>
                <a:t>tool-design rule check</a:t>
              </a:r>
              <a:endParaRPr lang="zh-CN" altLang="en-US" sz="28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8855" y="3252120"/>
            <a:ext cx="6391922" cy="3605880"/>
            <a:chOff x="5888855" y="3252120"/>
            <a:chExt cx="6391922" cy="36058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851" y="4175814"/>
              <a:ext cx="3066926" cy="26821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55" y="3252120"/>
              <a:ext cx="3236219" cy="351923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64" y="79772"/>
            <a:ext cx="2845824" cy="2812442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5630779" y="0"/>
            <a:ext cx="258076" cy="6858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6039664" y="351692"/>
            <a:ext cx="2983756" cy="34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321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15021" y="2404498"/>
            <a:ext cx="2672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DRC</a:t>
            </a:r>
            <a:r>
              <a:rPr lang="zh-CN" altLang="en-US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检查时，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遇到的问题，生成不了报告，软件提示</a:t>
            </a:r>
            <a:r>
              <a:rPr lang="en-US" altLang="zh-CN" b="1" i="1">
                <a:solidFill>
                  <a:srgbClr val="FF0000"/>
                </a:solidFill>
                <a:latin typeface="Verdana" panose="020B0604030504040204" pitchFamily="34" charset="0"/>
              </a:rPr>
              <a:t>... </a:t>
            </a:r>
            <a:r>
              <a:rPr lang="en-US" altLang="zh-CN" b="1" i="1">
                <a:latin typeface="Verdana" panose="020B0604030504040204" pitchFamily="34" charset="0"/>
              </a:rPr>
              <a:t>report_drc.xsl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不存在。查找该文件的目录，并修改以下搜索目录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54918"/>
            <a:ext cx="8851038" cy="6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9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" y="139700"/>
            <a:ext cx="7015854" cy="6126814"/>
            <a:chOff x="190500" y="139700"/>
            <a:chExt cx="7015854" cy="6126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4132"/>
            <a:stretch/>
          </p:blipFill>
          <p:spPr>
            <a:xfrm>
              <a:off x="190500" y="825500"/>
              <a:ext cx="7015854" cy="54410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0500" y="139700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FF0000"/>
                  </a:solidFill>
                </a:rPr>
                <a:t>template</a:t>
              </a:r>
              <a:r>
                <a:rPr lang="zh-CN" altLang="en-US" sz="2800" b="1">
                  <a:solidFill>
                    <a:srgbClr val="FF0000"/>
                  </a:solidFill>
                </a:rPr>
                <a:t>所在目录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1501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7340" cy="1547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17"/>
            <a:ext cx="7557482" cy="23450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60203"/>
            <a:ext cx="7211331" cy="2338504"/>
            <a:chOff x="396011" y="4527002"/>
            <a:chExt cx="7211331" cy="2338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11" y="4527002"/>
              <a:ext cx="2808828" cy="22821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05656" y="5572437"/>
              <a:ext cx="180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这种类型的也会报错，必须改为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640" y="4527002"/>
              <a:ext cx="2198702" cy="2338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614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5171" y="384210"/>
            <a:ext cx="10463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unplated 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意思是无沉铜的，如果需要焊接元件那当然需要沉铜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如果没有那么顶层和底层之间是没有沉铜的，是不连的。比如四个角上的安装孔就需要这种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/>
              <a:t>要么关闭此规则，要么按照</a:t>
            </a:r>
            <a:r>
              <a:rPr lang="en-US" altLang="zh-CN" b="1">
                <a:hlinkClick r:id="rId2"/>
              </a:rPr>
              <a:t>DRC</a:t>
            </a:r>
            <a:r>
              <a:rPr lang="zh-CN" altLang="en-US" b="1"/>
              <a:t>提示找到相应孔处理一下即可。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5171" y="2423574"/>
            <a:ext cx="3330501" cy="2219448"/>
            <a:chOff x="665171" y="2388063"/>
            <a:chExt cx="3330501" cy="2219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69" y="2757395"/>
              <a:ext cx="3250603" cy="18501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5171" y="2388063"/>
              <a:ext cx="1546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焊接元件</a:t>
              </a:r>
              <a:r>
                <a:rPr lang="en-US" altLang="zh-CN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1968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447" y="1150337"/>
            <a:ext cx="66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https://zhidao.baidu.com/question/646588650288523125.html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447" y="1767635"/>
            <a:ext cx="10783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两种方法，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第一种是水平设计，就是所有的图纸都在</a:t>
            </a:r>
            <a:r>
              <a:rPr lang="en-US" altLang="zh-CN" dirty="0">
                <a:solidFill>
                  <a:srgbClr val="3F88BF"/>
                </a:solidFill>
                <a:latin typeface="PingFang SC"/>
                <a:hlinkClick r:id="rId3"/>
              </a:rPr>
              <a:t>PCB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项目里面，图纸没有层次之分，图纸与图纸之间通过端口以及网络标号连接；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二种是垂直设计，也就是大家回答的层次图设计，底层图纸与顶层图纸符号通过端口连接，网络标号默认是只在底层图纸内连接，底层图纸与底层图纸之间只有电源网络是全局连接的；底层图纸与底层图纸之间的连接是通过顶层图纸符号的端口连接的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建议使用第二种方法，图纸看起来思路清晰，方便后期查看和调试，具体使用方法网上很多资料；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3404" y="439266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多个原理图更新到一个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447" y="4600875"/>
            <a:ext cx="114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将多个原理图和</a:t>
            </a:r>
            <a:r>
              <a:rPr lang="en-US" altLang="zh-CN" dirty="0"/>
              <a:t>PCB</a:t>
            </a:r>
            <a:r>
              <a:rPr lang="zh-CN" altLang="en-US" dirty="0"/>
              <a:t>放在一个工程下，然后原理图中</a:t>
            </a:r>
            <a:r>
              <a:rPr lang="en-US" altLang="zh-CN" dirty="0"/>
              <a:t>design-</a:t>
            </a:r>
            <a:r>
              <a:rPr lang="en-US" altLang="zh-CN" dirty="0" err="1"/>
              <a:t>updataPCB</a:t>
            </a:r>
            <a:r>
              <a:rPr lang="zh-CN" altLang="en-US" dirty="0"/>
              <a:t>就会把所有的原理图都导入该</a:t>
            </a:r>
            <a:r>
              <a:rPr lang="en-US" altLang="zh-CN" dirty="0"/>
              <a:t>PCB</a:t>
            </a:r>
            <a:r>
              <a:rPr lang="zh-CN" altLang="en-US" dirty="0"/>
              <a:t>内部。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360" y="5495123"/>
            <a:ext cx="120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注意：元件标号必须不同。虽然软件元件标号会保证同一工程下的原理图标号会不同的，还是要注意一下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注意，相同</a:t>
            </a:r>
            <a:r>
              <a:rPr lang="en-US" altLang="zh-CN" sz="2000" dirty="0"/>
              <a:t>net</a:t>
            </a:r>
            <a:r>
              <a:rPr lang="zh-CN" altLang="en-US" sz="2000" dirty="0"/>
              <a:t>的会有飞线提示</a:t>
            </a:r>
          </a:p>
        </p:txBody>
      </p:sp>
    </p:spTree>
    <p:extLst>
      <p:ext uri="{BB962C8B-B14F-4D97-AF65-F5344CB8AC3E}">
        <p14:creationId xmlns:p14="http://schemas.microsoft.com/office/powerpoint/2010/main" val="26729290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ic3.zhimg.com/50/3f2843e819417e74f1d4b37a01151dd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2" y="443418"/>
            <a:ext cx="8231996" cy="5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0000" y="56642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USB view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66587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3449649"/>
            <a:ext cx="5650030" cy="3408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0" y="1501542"/>
            <a:ext cx="4154504" cy="42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7525" b="27721"/>
          <a:stretch/>
        </p:blipFill>
        <p:spPr>
          <a:xfrm>
            <a:off x="383358" y="212909"/>
            <a:ext cx="4102016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59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3286" y="332459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，一一对应分别导入</a:t>
            </a:r>
            <a:endParaRPr lang="zh-CN" altLang="en-US" b="1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286" y="810603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https://blog.csdn.net/aixin2012/article/details/53967193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637323" y="1442751"/>
            <a:ext cx="7099384" cy="5114264"/>
            <a:chOff x="4735630" y="1392091"/>
            <a:chExt cx="7099384" cy="51142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630" y="1875192"/>
              <a:ext cx="7099384" cy="46311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139985" y="1392091"/>
              <a:ext cx="508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在</a:t>
              </a:r>
              <a:r>
                <a:rPr lang="en-US" altLang="zh-CN"/>
                <a:t>PCB</a:t>
              </a:r>
              <a:r>
                <a:rPr lang="zh-CN" altLang="en-US"/>
                <a:t>文件中 </a:t>
              </a:r>
              <a:r>
                <a:rPr lang="en-US" altLang="zh-CN"/>
                <a:t>project——show different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880" y="1925852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步骤一</a:t>
            </a:r>
          </a:p>
        </p:txBody>
      </p:sp>
    </p:spTree>
    <p:extLst>
      <p:ext uri="{BB962C8B-B14F-4D97-AF65-F5344CB8AC3E}">
        <p14:creationId xmlns:p14="http://schemas.microsoft.com/office/powerpoint/2010/main" val="16961834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14416" y="1281088"/>
            <a:ext cx="37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将不同，更新到</a:t>
            </a:r>
            <a:r>
              <a:rPr lang="en-US" altLang="zh-CN" sz="2000" b="1">
                <a:solidFill>
                  <a:srgbClr val="7030A0"/>
                </a:solidFill>
              </a:rPr>
              <a:t>PCB</a:t>
            </a:r>
            <a:r>
              <a:rPr lang="zh-CN" altLang="en-US" sz="2000" b="1">
                <a:solidFill>
                  <a:srgbClr val="7030A0"/>
                </a:solidFill>
              </a:rPr>
              <a:t>文档中</a:t>
            </a:r>
            <a:endParaRPr lang="en-US" altLang="zh-CN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在点击</a:t>
            </a:r>
            <a:r>
              <a:rPr lang="en-US" altLang="zh-CN" sz="2000" b="1">
                <a:solidFill>
                  <a:srgbClr val="7030A0"/>
                </a:solidFill>
              </a:rPr>
              <a:t>create engineering change order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2328" y="0"/>
            <a:ext cx="8302580" cy="5586271"/>
            <a:chOff x="296333" y="293905"/>
            <a:chExt cx="8302580" cy="5586271"/>
          </a:xfrm>
        </p:grpSpPr>
        <p:grpSp>
          <p:nvGrpSpPr>
            <p:cNvPr id="5" name="组合 4"/>
            <p:cNvGrpSpPr/>
            <p:nvPr/>
          </p:nvGrpSpPr>
          <p:grpSpPr>
            <a:xfrm>
              <a:off x="354753" y="293905"/>
              <a:ext cx="8244160" cy="5586271"/>
              <a:chOff x="486955" y="172720"/>
              <a:chExt cx="8244160" cy="558627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/>
              <a:srcRect l="15815" t="5135" r="9610" b="5029"/>
              <a:stretch/>
            </p:blipFill>
            <p:spPr>
              <a:xfrm>
                <a:off x="486955" y="172720"/>
                <a:ext cx="8244160" cy="5586271"/>
              </a:xfrm>
              <a:prstGeom prst="rect">
                <a:avLst/>
              </a:prstGeom>
            </p:spPr>
          </p:pic>
          <p:sp>
            <p:nvSpPr>
              <p:cNvPr id="4" name="圆角矩形 3"/>
              <p:cNvSpPr/>
              <p:nvPr/>
            </p:nvSpPr>
            <p:spPr>
              <a:xfrm>
                <a:off x="4419600" y="3285067"/>
                <a:ext cx="4055533" cy="28363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96333" y="5532968"/>
              <a:ext cx="1934634" cy="3175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14416" y="385811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步骤二</a:t>
            </a:r>
          </a:p>
        </p:txBody>
      </p:sp>
    </p:spTree>
    <p:extLst>
      <p:ext uri="{BB962C8B-B14F-4D97-AF65-F5344CB8AC3E}">
        <p14:creationId xmlns:p14="http://schemas.microsoft.com/office/powerpoint/2010/main" val="338862012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978034"/>
            <a:ext cx="10981464" cy="5224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008" y="356934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步骤三</a:t>
            </a:r>
          </a:p>
        </p:txBody>
      </p:sp>
    </p:spTree>
    <p:extLst>
      <p:ext uri="{BB962C8B-B14F-4D97-AF65-F5344CB8AC3E}">
        <p14:creationId xmlns:p14="http://schemas.microsoft.com/office/powerpoint/2010/main" val="33837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0288" y="361335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多多对应</a:t>
            </a:r>
            <a:endParaRPr lang="zh-CN" altLang="en-US" b="1" i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72" y="1596755"/>
            <a:ext cx="985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类似于一一对应。在</a:t>
            </a:r>
            <a:r>
              <a:rPr lang="en-US" altLang="zh-CN"/>
              <a:t>PCB</a:t>
            </a:r>
            <a:r>
              <a:rPr lang="zh-CN" altLang="en-US"/>
              <a:t>文件中 </a:t>
            </a:r>
            <a:r>
              <a:rPr lang="en-US" altLang="zh-CN"/>
              <a:t>project——show different</a:t>
            </a:r>
            <a:r>
              <a:rPr lang="zh-CN" altLang="en-US"/>
              <a:t>。只是多次使用</a:t>
            </a:r>
            <a:r>
              <a:rPr lang="en-US" altLang="zh-CN"/>
              <a:t>show different</a:t>
            </a:r>
            <a:r>
              <a:rPr lang="zh-CN" altLang="en-US"/>
              <a:t>。对于不同的原理图，只要最后在更新的时候，自己选择需要更新的部分就好了。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注意不同原理图的元件标号要不同</a:t>
            </a:r>
          </a:p>
        </p:txBody>
      </p:sp>
    </p:spTree>
    <p:extLst>
      <p:ext uri="{BB962C8B-B14F-4D97-AF65-F5344CB8AC3E}">
        <p14:creationId xmlns:p14="http://schemas.microsoft.com/office/powerpoint/2010/main" val="3064896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80" y="957470"/>
            <a:ext cx="2498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a typeface="华文仿宋" panose="02010600040101010101" pitchFamily="2" charset="-122"/>
              </a:rPr>
              <a:t>技巧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按住右键拖动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中间放大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空格键旋转</a:t>
            </a:r>
          </a:p>
          <a:p>
            <a:r>
              <a:rPr lang="en-US" altLang="zh-CN" sz="2000" dirty="0">
                <a:ea typeface="华文仿宋" panose="02010600040101010101" pitchFamily="2" charset="-122"/>
              </a:rPr>
              <a:t>tab</a:t>
            </a:r>
            <a:r>
              <a:rPr lang="zh-CN" altLang="zh-CN" sz="2000" dirty="0">
                <a:ea typeface="华文仿宋" panose="02010600040101010101" pitchFamily="2" charset="-122"/>
              </a:rPr>
              <a:t>键设置属性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右键取消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81565" y="884255"/>
            <a:ext cx="62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自定义快捷键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Ctrl+</a:t>
            </a:r>
            <a:r>
              <a:rPr lang="zh-CN" altLang="en-US" dirty="0"/>
              <a:t>对应的功能按钮，就能弹出对应功能的快捷键设置</a:t>
            </a:r>
            <a:endParaRPr lang="en-US" altLang="zh-CN" dirty="0"/>
          </a:p>
          <a:p>
            <a:r>
              <a:rPr lang="zh-CN" altLang="en-US" dirty="0"/>
              <a:t>很方便</a:t>
            </a:r>
          </a:p>
        </p:txBody>
      </p:sp>
    </p:spTree>
    <p:extLst>
      <p:ext uri="{BB962C8B-B14F-4D97-AF65-F5344CB8AC3E}">
        <p14:creationId xmlns:p14="http://schemas.microsoft.com/office/powerpoint/2010/main" val="73775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007005" cy="113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1" y="1169213"/>
            <a:ext cx="3097229" cy="56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86" y="381739"/>
            <a:ext cx="6342439" cy="40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31" y="74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ea typeface="华文仿宋" panose="02010600040101010101" pitchFamily="2" charset="-122"/>
              </a:rPr>
              <a:t>file - new - project   created lib</a:t>
            </a:r>
          </a:p>
          <a:p>
            <a:r>
              <a:rPr lang="en-US" altLang="zh-CN" b="1" dirty="0">
                <a:ea typeface="华文仿宋" panose="02010600040101010101" pitchFamily="2" charset="-122"/>
              </a:rPr>
              <a:t>new </a:t>
            </a:r>
            <a:r>
              <a:rPr lang="zh-CN" altLang="zh-CN" b="1" dirty="0">
                <a:ea typeface="华文仿宋" panose="02010600040101010101" pitchFamily="2" charset="-122"/>
              </a:rPr>
              <a:t>原理图，</a:t>
            </a:r>
            <a:r>
              <a:rPr lang="en-US" altLang="zh-CN" b="1" dirty="0">
                <a:ea typeface="华文仿宋" panose="02010600040101010101" pitchFamily="2" charset="-122"/>
              </a:rPr>
              <a:t>PCB</a:t>
            </a:r>
            <a:endParaRPr lang="zh-CN" altLang="zh-CN" b="1" dirty="0">
              <a:ea typeface="华文仿宋" panose="02010600040101010101" pitchFamily="2" charset="-122"/>
            </a:endParaRPr>
          </a:p>
        </p:txBody>
      </p:sp>
      <p:pic>
        <p:nvPicPr>
          <p:cNvPr id="1026" name="Picture 2" descr="0 囗 ○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7" y="1958257"/>
            <a:ext cx="2147937" cy="25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59181" y="957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放置芯片引脚时，可以按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键进行设置，注意摆放时要热点朝外</a:t>
            </a:r>
            <a:endParaRPr lang="zh-CN" altLang="en-US"/>
          </a:p>
        </p:txBody>
      </p:sp>
      <p:pic>
        <p:nvPicPr>
          <p:cNvPr id="1033" name="Picture 9" descr=".SchLib k &#10;10 &#10;myPCB.PcbLib &#10;1 &#10;OK &#10;Cycle Snap Grid &#10;Cycle Snap Grid (Reverse) Shift+G &#10;Toggle Visible Grid &#10;Shift+Ctrl+G &#10;Set Snap Grid... &#10;14 &#10;Cancel &#10;pin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" y="4849755"/>
            <a:ext cx="4793292" cy="16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389356" y="1889715"/>
            <a:ext cx="5258679" cy="4711913"/>
            <a:chOff x="5816600" y="1256669"/>
            <a:chExt cx="5258679" cy="4711913"/>
          </a:xfrm>
        </p:grpSpPr>
        <p:grpSp>
          <p:nvGrpSpPr>
            <p:cNvPr id="11" name="组合 10"/>
            <p:cNvGrpSpPr/>
            <p:nvPr/>
          </p:nvGrpSpPr>
          <p:grpSpPr>
            <a:xfrm>
              <a:off x="5816600" y="1256669"/>
              <a:ext cx="5060304" cy="4711913"/>
              <a:chOff x="5816600" y="1256669"/>
              <a:chExt cx="5060304" cy="471191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816600" y="1256669"/>
                <a:ext cx="5060304" cy="4711913"/>
                <a:chOff x="5434795" y="1106020"/>
                <a:chExt cx="5374376" cy="4884360"/>
              </a:xfrm>
            </p:grpSpPr>
            <p:pic>
              <p:nvPicPr>
                <p:cNvPr id="1032" name="Picture 8" descr="Logical &#10;Parameters &#10;Display Name &#10;Designator &#10;Electrical Type &#10;Description &#10;Hide &#10;Part Number &#10;Symbols — &#10;Inside &#10;Inside Edge &#10;Outside Edge &#10;Outside &#10;Line Width &#10;80 &#10;Passive &#10;Connect To &#10;No Symbol &#10;No Symbol &#10;No Symbol &#10;No Symbol &#10;Smallest &#10;Y] Visible &#10;-1 &#10;Visible &#10;10 &#10;Formal Tvoe &#10;, L-bfiCE , OE &#10;Graphical - &#10;Location X &#10;Length &#10;Orientation &#10;Color &#10;-40 &#10;25 &#10;180 Degrees &#10;Y 24 &#10;Locked &#10;Name Position and Font &#10;Customize Position &#10;Designator Position and Font &#10;Customize Position &#10;Margin &#10;Orientation &#10;0 &#10;O Degrees &#10;Margin &#10;Orientation &#10;0 &#10;0 Degrees &#10;Use local font setting &#10;Times New Roman, &#10;VHDL Parameters — &#10;Default Value &#10;Use local font setting &#10;Times New Roman, 10 &#10;Uniaue Id &#10;FPQTXQVD &#10;Reset 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4795" y="1106020"/>
                  <a:ext cx="5374376" cy="4884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1628" y="1951745"/>
                  <a:ext cx="551822" cy="170802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1628" y="1720514"/>
                  <a:ext cx="1082047" cy="181077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4712" y="1951745"/>
                  <a:ext cx="619125" cy="247650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/>
              <p:cNvSpPr txBox="1"/>
              <p:nvPr/>
            </p:nvSpPr>
            <p:spPr>
              <a:xfrm>
                <a:off x="8697699" y="2035314"/>
                <a:ext cx="14027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>
                    <a:solidFill>
                      <a:srgbClr val="FF0000"/>
                    </a:solidFill>
                  </a:rPr>
                  <a:t>用于与</a:t>
                </a:r>
                <a:r>
                  <a:rPr lang="en-US" altLang="zh-CN" sz="1050" b="1">
                    <a:solidFill>
                      <a:srgbClr val="FF0000"/>
                    </a:solidFill>
                  </a:rPr>
                  <a:t>PCB</a:t>
                </a:r>
                <a:r>
                  <a:rPr lang="zh-CN" altLang="en-US" sz="1050" b="1">
                    <a:solidFill>
                      <a:srgbClr val="FF0000"/>
                    </a:solidFill>
                  </a:rPr>
                  <a:t>引脚对应</a:t>
                </a: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9125645" y="1810925"/>
              <a:ext cx="19496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用于简明的说明引脚功能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元件原理图的绘制</a:t>
            </a:r>
          </a:p>
        </p:txBody>
      </p:sp>
    </p:spTree>
    <p:extLst>
      <p:ext uri="{BB962C8B-B14F-4D97-AF65-F5344CB8AC3E}">
        <p14:creationId xmlns:p14="http://schemas.microsoft.com/office/powerpoint/2010/main" val="326735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3055</TotalTime>
  <Words>4262</Words>
  <Application>Microsoft Office PowerPoint</Application>
  <PresentationFormat>宽屏</PresentationFormat>
  <Paragraphs>262</Paragraphs>
  <Slides>64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77" baseType="lpstr">
      <vt:lpstr>OpenSans-Regular</vt:lpstr>
      <vt:lpstr>PingFang SC</vt:lpstr>
      <vt:lpstr>等线</vt:lpstr>
      <vt:lpstr>等线 Light</vt:lpstr>
      <vt:lpstr>黑体</vt:lpstr>
      <vt:lpstr>华文仿宋</vt:lpstr>
      <vt:lpstr>simsun</vt:lpstr>
      <vt:lpstr>Microsoft Yahei</vt:lpstr>
      <vt:lpstr>Microsoft Yahei</vt:lpstr>
      <vt:lpstr>Arial</vt:lpstr>
      <vt:lpstr>Tahoma</vt:lpstr>
      <vt:lpstr>Verdana</vt:lpstr>
      <vt:lpstr>Office 主题​​</vt:lpstr>
      <vt:lpstr>Altium Designer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POWER-LJR</dc:creator>
  <cp:lastModifiedBy>Xu</cp:lastModifiedBy>
  <cp:revision>169</cp:revision>
  <dcterms:created xsi:type="dcterms:W3CDTF">2019-03-20T08:15:43Z</dcterms:created>
  <dcterms:modified xsi:type="dcterms:W3CDTF">2020-10-29T03:10:48Z</dcterms:modified>
</cp:coreProperties>
</file>